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34"/>
  </p:notesMasterIdLst>
  <p:sldIdLst>
    <p:sldId id="257" r:id="rId6"/>
    <p:sldId id="258" r:id="rId7"/>
    <p:sldId id="269" r:id="rId8"/>
    <p:sldId id="303" r:id="rId9"/>
    <p:sldId id="291" r:id="rId10"/>
    <p:sldId id="292" r:id="rId11"/>
    <p:sldId id="293" r:id="rId12"/>
    <p:sldId id="294" r:id="rId13"/>
    <p:sldId id="295" r:id="rId14"/>
    <p:sldId id="283" r:id="rId15"/>
    <p:sldId id="270" r:id="rId16"/>
    <p:sldId id="271" r:id="rId17"/>
    <p:sldId id="272" r:id="rId18"/>
    <p:sldId id="273" r:id="rId19"/>
    <p:sldId id="274" r:id="rId20"/>
    <p:sldId id="275" r:id="rId21"/>
    <p:sldId id="276" r:id="rId22"/>
    <p:sldId id="277" r:id="rId23"/>
    <p:sldId id="297" r:id="rId24"/>
    <p:sldId id="298" r:id="rId25"/>
    <p:sldId id="299" r:id="rId26"/>
    <p:sldId id="278" r:id="rId27"/>
    <p:sldId id="279" r:id="rId28"/>
    <p:sldId id="304" r:id="rId29"/>
    <p:sldId id="300" r:id="rId30"/>
    <p:sldId id="280" r:id="rId31"/>
    <p:sldId id="281" r:id="rId32"/>
    <p:sldId id="28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FA8647-C6F7-3042-B08C-ACAADAF4FC56}" v="67" dt="2021-05-26T13:36:34.6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66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reen Pérez" userId="d5fa9bea-ba74-4714-a35b-978dc379b088" providerId="ADAL" clId="{B3FA8647-C6F7-3042-B08C-ACAADAF4FC56}"/>
    <pc:docChg chg="undo custSel addSld modSld">
      <pc:chgData name="Maureen Pérez" userId="d5fa9bea-ba74-4714-a35b-978dc379b088" providerId="ADAL" clId="{B3FA8647-C6F7-3042-B08C-ACAADAF4FC56}" dt="2021-05-26T13:37:31.746" v="511" actId="1076"/>
      <pc:docMkLst>
        <pc:docMk/>
      </pc:docMkLst>
      <pc:sldChg chg="modSp mod">
        <pc:chgData name="Maureen Pérez" userId="d5fa9bea-ba74-4714-a35b-978dc379b088" providerId="ADAL" clId="{B3FA8647-C6F7-3042-B08C-ACAADAF4FC56}" dt="2021-05-26T13:18:25.056" v="202" actId="207"/>
        <pc:sldMkLst>
          <pc:docMk/>
          <pc:sldMk cId="3912056331" sldId="257"/>
        </pc:sldMkLst>
        <pc:spChg chg="mod">
          <ac:chgData name="Maureen Pérez" userId="d5fa9bea-ba74-4714-a35b-978dc379b088" providerId="ADAL" clId="{B3FA8647-C6F7-3042-B08C-ACAADAF4FC56}" dt="2021-05-26T13:18:25.056" v="202" actId="207"/>
          <ac:spMkLst>
            <pc:docMk/>
            <pc:sldMk cId="3912056331" sldId="257"/>
            <ac:spMk id="5" creationId="{00000000-0000-0000-0000-000000000000}"/>
          </ac:spMkLst>
        </pc:spChg>
        <pc:picChg chg="mod">
          <ac:chgData name="Maureen Pérez" userId="d5fa9bea-ba74-4714-a35b-978dc379b088" providerId="ADAL" clId="{B3FA8647-C6F7-3042-B08C-ACAADAF4FC56}" dt="2021-05-26T13:05:00.295" v="25" actId="1076"/>
          <ac:picMkLst>
            <pc:docMk/>
            <pc:sldMk cId="3912056331" sldId="257"/>
            <ac:picMk id="4" creationId="{00000000-0000-0000-0000-000000000000}"/>
          </ac:picMkLst>
        </pc:picChg>
      </pc:sldChg>
      <pc:sldChg chg="addSp modSp mod modClrScheme chgLayout">
        <pc:chgData name="Maureen Pérez" userId="d5fa9bea-ba74-4714-a35b-978dc379b088" providerId="ADAL" clId="{B3FA8647-C6F7-3042-B08C-ACAADAF4FC56}" dt="2021-05-26T13:19:56.980" v="235" actId="27636"/>
        <pc:sldMkLst>
          <pc:docMk/>
          <pc:sldMk cId="2695584357" sldId="258"/>
        </pc:sldMkLst>
        <pc:spChg chg="add mod">
          <ac:chgData name="Maureen Pérez" userId="d5fa9bea-ba74-4714-a35b-978dc379b088" providerId="ADAL" clId="{B3FA8647-C6F7-3042-B08C-ACAADAF4FC56}" dt="2021-05-26T13:05:28.704" v="28" actId="122"/>
          <ac:spMkLst>
            <pc:docMk/>
            <pc:sldMk cId="2695584357" sldId="258"/>
            <ac:spMk id="2" creationId="{9B1DF90B-3099-7F47-B551-E15EFE4033FB}"/>
          </ac:spMkLst>
        </pc:spChg>
        <pc:spChg chg="add mod">
          <ac:chgData name="Maureen Pérez" userId="d5fa9bea-ba74-4714-a35b-978dc379b088" providerId="ADAL" clId="{B3FA8647-C6F7-3042-B08C-ACAADAF4FC56}" dt="2021-05-26T13:19:56.980" v="235" actId="27636"/>
          <ac:spMkLst>
            <pc:docMk/>
            <pc:sldMk cId="2695584357" sldId="258"/>
            <ac:spMk id="3" creationId="{D506D35E-AC10-0D4E-B238-639BAF2438B8}"/>
          </ac:spMkLst>
        </pc:spChg>
      </pc:sldChg>
      <pc:sldChg chg="modSp add mod">
        <pc:chgData name="Maureen Pérez" userId="d5fa9bea-ba74-4714-a35b-978dc379b088" providerId="ADAL" clId="{B3FA8647-C6F7-3042-B08C-ACAADAF4FC56}" dt="2021-05-26T13:06:56.828" v="44" actId="403"/>
        <pc:sldMkLst>
          <pc:docMk/>
          <pc:sldMk cId="1816629417" sldId="259"/>
        </pc:sldMkLst>
        <pc:spChg chg="mod">
          <ac:chgData name="Maureen Pérez" userId="d5fa9bea-ba74-4714-a35b-978dc379b088" providerId="ADAL" clId="{B3FA8647-C6F7-3042-B08C-ACAADAF4FC56}" dt="2021-05-26T13:06:02.837" v="34"/>
          <ac:spMkLst>
            <pc:docMk/>
            <pc:sldMk cId="1816629417" sldId="259"/>
            <ac:spMk id="2" creationId="{9B1DF90B-3099-7F47-B551-E15EFE4033FB}"/>
          </ac:spMkLst>
        </pc:spChg>
        <pc:spChg chg="mod">
          <ac:chgData name="Maureen Pérez" userId="d5fa9bea-ba74-4714-a35b-978dc379b088" providerId="ADAL" clId="{B3FA8647-C6F7-3042-B08C-ACAADAF4FC56}" dt="2021-05-26T13:06:56.828" v="44" actId="403"/>
          <ac:spMkLst>
            <pc:docMk/>
            <pc:sldMk cId="1816629417" sldId="259"/>
            <ac:spMk id="3" creationId="{D506D35E-AC10-0D4E-B238-639BAF2438B8}"/>
          </ac:spMkLst>
        </pc:spChg>
      </pc:sldChg>
      <pc:sldChg chg="modSp new mod">
        <pc:chgData name="Maureen Pérez" userId="d5fa9bea-ba74-4714-a35b-978dc379b088" providerId="ADAL" clId="{B3FA8647-C6F7-3042-B08C-ACAADAF4FC56}" dt="2021-05-26T13:07:37.487" v="53" actId="1076"/>
        <pc:sldMkLst>
          <pc:docMk/>
          <pc:sldMk cId="573529040" sldId="260"/>
        </pc:sldMkLst>
        <pc:spChg chg="mod">
          <ac:chgData name="Maureen Pérez" userId="d5fa9bea-ba74-4714-a35b-978dc379b088" providerId="ADAL" clId="{B3FA8647-C6F7-3042-B08C-ACAADAF4FC56}" dt="2021-05-26T13:07:14.583" v="47" actId="122"/>
          <ac:spMkLst>
            <pc:docMk/>
            <pc:sldMk cId="573529040" sldId="260"/>
            <ac:spMk id="2" creationId="{52047CEB-BBCB-664C-97BF-66977CABDE53}"/>
          </ac:spMkLst>
        </pc:spChg>
        <pc:spChg chg="mod">
          <ac:chgData name="Maureen Pérez" userId="d5fa9bea-ba74-4714-a35b-978dc379b088" providerId="ADAL" clId="{B3FA8647-C6F7-3042-B08C-ACAADAF4FC56}" dt="2021-05-26T13:07:37.487" v="53" actId="1076"/>
          <ac:spMkLst>
            <pc:docMk/>
            <pc:sldMk cId="573529040" sldId="260"/>
            <ac:spMk id="3" creationId="{FF6DF77C-69BC-774B-ABC5-F0451E2F1177}"/>
          </ac:spMkLst>
        </pc:spChg>
      </pc:sldChg>
      <pc:sldChg chg="modSp new mod">
        <pc:chgData name="Maureen Pérez" userId="d5fa9bea-ba74-4714-a35b-978dc379b088" providerId="ADAL" clId="{B3FA8647-C6F7-3042-B08C-ACAADAF4FC56}" dt="2021-05-26T13:08:51.235" v="81" actId="14100"/>
        <pc:sldMkLst>
          <pc:docMk/>
          <pc:sldMk cId="2824606636" sldId="261"/>
        </pc:sldMkLst>
        <pc:spChg chg="mod">
          <ac:chgData name="Maureen Pérez" userId="d5fa9bea-ba74-4714-a35b-978dc379b088" providerId="ADAL" clId="{B3FA8647-C6F7-3042-B08C-ACAADAF4FC56}" dt="2021-05-26T13:08:51.235" v="81" actId="14100"/>
          <ac:spMkLst>
            <pc:docMk/>
            <pc:sldMk cId="2824606636" sldId="261"/>
            <ac:spMk id="2" creationId="{F66C4CFC-C115-E745-8A91-57316549220A}"/>
          </ac:spMkLst>
        </pc:spChg>
        <pc:spChg chg="mod">
          <ac:chgData name="Maureen Pérez" userId="d5fa9bea-ba74-4714-a35b-978dc379b088" providerId="ADAL" clId="{B3FA8647-C6F7-3042-B08C-ACAADAF4FC56}" dt="2021-05-26T13:08:11.300" v="67" actId="242"/>
          <ac:spMkLst>
            <pc:docMk/>
            <pc:sldMk cId="2824606636" sldId="261"/>
            <ac:spMk id="3" creationId="{2C365529-2AC6-0B45-95CA-8313AF18DB33}"/>
          </ac:spMkLst>
        </pc:spChg>
      </pc:sldChg>
      <pc:sldChg chg="modSp new mod">
        <pc:chgData name="Maureen Pérez" userId="d5fa9bea-ba74-4714-a35b-978dc379b088" providerId="ADAL" clId="{B3FA8647-C6F7-3042-B08C-ACAADAF4FC56}" dt="2021-05-26T13:17:49.061" v="198" actId="20577"/>
        <pc:sldMkLst>
          <pc:docMk/>
          <pc:sldMk cId="3903456624" sldId="262"/>
        </pc:sldMkLst>
        <pc:spChg chg="mod">
          <ac:chgData name="Maureen Pérez" userId="d5fa9bea-ba74-4714-a35b-978dc379b088" providerId="ADAL" clId="{B3FA8647-C6F7-3042-B08C-ACAADAF4FC56}" dt="2021-05-26T13:16:15.122" v="165" actId="122"/>
          <ac:spMkLst>
            <pc:docMk/>
            <pc:sldMk cId="3903456624" sldId="262"/>
            <ac:spMk id="2" creationId="{79737B46-BA69-9640-AE49-F683F288A181}"/>
          </ac:spMkLst>
        </pc:spChg>
        <pc:spChg chg="mod">
          <ac:chgData name="Maureen Pérez" userId="d5fa9bea-ba74-4714-a35b-978dc379b088" providerId="ADAL" clId="{B3FA8647-C6F7-3042-B08C-ACAADAF4FC56}" dt="2021-05-26T13:17:49.061" v="198" actId="20577"/>
          <ac:spMkLst>
            <pc:docMk/>
            <pc:sldMk cId="3903456624" sldId="262"/>
            <ac:spMk id="3" creationId="{992AC24E-68F0-2F4C-8A87-6B13BA635ED2}"/>
          </ac:spMkLst>
        </pc:spChg>
      </pc:sldChg>
      <pc:sldChg chg="modSp new mod">
        <pc:chgData name="Maureen Pérez" userId="d5fa9bea-ba74-4714-a35b-978dc379b088" providerId="ADAL" clId="{B3FA8647-C6F7-3042-B08C-ACAADAF4FC56}" dt="2021-05-26T13:17:45.789" v="197" actId="20577"/>
        <pc:sldMkLst>
          <pc:docMk/>
          <pc:sldMk cId="2261257881" sldId="263"/>
        </pc:sldMkLst>
        <pc:spChg chg="mod">
          <ac:chgData name="Maureen Pérez" userId="d5fa9bea-ba74-4714-a35b-978dc379b088" providerId="ADAL" clId="{B3FA8647-C6F7-3042-B08C-ACAADAF4FC56}" dt="2021-05-26T13:16:18.002" v="166" actId="122"/>
          <ac:spMkLst>
            <pc:docMk/>
            <pc:sldMk cId="2261257881" sldId="263"/>
            <ac:spMk id="2" creationId="{1ACFE7D6-E7DC-0C4C-8009-A4F3F41AF210}"/>
          </ac:spMkLst>
        </pc:spChg>
        <pc:spChg chg="mod">
          <ac:chgData name="Maureen Pérez" userId="d5fa9bea-ba74-4714-a35b-978dc379b088" providerId="ADAL" clId="{B3FA8647-C6F7-3042-B08C-ACAADAF4FC56}" dt="2021-05-26T13:17:45.789" v="197" actId="20577"/>
          <ac:spMkLst>
            <pc:docMk/>
            <pc:sldMk cId="2261257881" sldId="263"/>
            <ac:spMk id="3" creationId="{67458659-FEAC-6D44-86B5-2ACFAFB12EF3}"/>
          </ac:spMkLst>
        </pc:spChg>
      </pc:sldChg>
      <pc:sldChg chg="modSp new mod">
        <pc:chgData name="Maureen Pérez" userId="d5fa9bea-ba74-4714-a35b-978dc379b088" providerId="ADAL" clId="{B3FA8647-C6F7-3042-B08C-ACAADAF4FC56}" dt="2021-05-26T13:16:21.389" v="167" actId="122"/>
        <pc:sldMkLst>
          <pc:docMk/>
          <pc:sldMk cId="1133188582" sldId="264"/>
        </pc:sldMkLst>
        <pc:spChg chg="mod">
          <ac:chgData name="Maureen Pérez" userId="d5fa9bea-ba74-4714-a35b-978dc379b088" providerId="ADAL" clId="{B3FA8647-C6F7-3042-B08C-ACAADAF4FC56}" dt="2021-05-26T13:16:21.389" v="167" actId="122"/>
          <ac:spMkLst>
            <pc:docMk/>
            <pc:sldMk cId="1133188582" sldId="264"/>
            <ac:spMk id="2" creationId="{D2EB6F6B-AFBE-7A49-8211-773E0A03F2D1}"/>
          </ac:spMkLst>
        </pc:spChg>
        <pc:spChg chg="mod">
          <ac:chgData name="Maureen Pérez" userId="d5fa9bea-ba74-4714-a35b-978dc379b088" providerId="ADAL" clId="{B3FA8647-C6F7-3042-B08C-ACAADAF4FC56}" dt="2021-05-26T13:10:24.315" v="122" actId="403"/>
          <ac:spMkLst>
            <pc:docMk/>
            <pc:sldMk cId="1133188582" sldId="264"/>
            <ac:spMk id="3" creationId="{AC5645D8-B19A-3440-8E4C-F886E7B9A84C}"/>
          </ac:spMkLst>
        </pc:spChg>
      </pc:sldChg>
      <pc:sldChg chg="modSp new mod">
        <pc:chgData name="Maureen Pérez" userId="d5fa9bea-ba74-4714-a35b-978dc379b088" providerId="ADAL" clId="{B3FA8647-C6F7-3042-B08C-ACAADAF4FC56}" dt="2021-05-26T13:17:39.296" v="196" actId="20577"/>
        <pc:sldMkLst>
          <pc:docMk/>
          <pc:sldMk cId="1938628844" sldId="265"/>
        </pc:sldMkLst>
        <pc:spChg chg="mod">
          <ac:chgData name="Maureen Pérez" userId="d5fa9bea-ba74-4714-a35b-978dc379b088" providerId="ADAL" clId="{B3FA8647-C6F7-3042-B08C-ACAADAF4FC56}" dt="2021-05-26T13:16:24.303" v="168" actId="122"/>
          <ac:spMkLst>
            <pc:docMk/>
            <pc:sldMk cId="1938628844" sldId="265"/>
            <ac:spMk id="2" creationId="{1B3C1C78-0CBA-5C4D-8D53-A9282E76544F}"/>
          </ac:spMkLst>
        </pc:spChg>
        <pc:spChg chg="mod">
          <ac:chgData name="Maureen Pérez" userId="d5fa9bea-ba74-4714-a35b-978dc379b088" providerId="ADAL" clId="{B3FA8647-C6F7-3042-B08C-ACAADAF4FC56}" dt="2021-05-26T13:17:39.296" v="196" actId="20577"/>
          <ac:spMkLst>
            <pc:docMk/>
            <pc:sldMk cId="1938628844" sldId="265"/>
            <ac:spMk id="3" creationId="{8098189A-2F14-754A-942D-73807D5DFD19}"/>
          </ac:spMkLst>
        </pc:spChg>
      </pc:sldChg>
      <pc:sldChg chg="modSp new mod">
        <pc:chgData name="Maureen Pérez" userId="d5fa9bea-ba74-4714-a35b-978dc379b088" providerId="ADAL" clId="{B3FA8647-C6F7-3042-B08C-ACAADAF4FC56}" dt="2021-05-26T13:16:27.250" v="169" actId="122"/>
        <pc:sldMkLst>
          <pc:docMk/>
          <pc:sldMk cId="2903623036" sldId="266"/>
        </pc:sldMkLst>
        <pc:spChg chg="mod">
          <ac:chgData name="Maureen Pérez" userId="d5fa9bea-ba74-4714-a35b-978dc379b088" providerId="ADAL" clId="{B3FA8647-C6F7-3042-B08C-ACAADAF4FC56}" dt="2021-05-26T13:16:27.250" v="169" actId="122"/>
          <ac:spMkLst>
            <pc:docMk/>
            <pc:sldMk cId="2903623036" sldId="266"/>
            <ac:spMk id="2" creationId="{82340B4B-6085-0D4A-A8BC-74B455DB911B}"/>
          </ac:spMkLst>
        </pc:spChg>
        <pc:spChg chg="mod">
          <ac:chgData name="Maureen Pérez" userId="d5fa9bea-ba74-4714-a35b-978dc379b088" providerId="ADAL" clId="{B3FA8647-C6F7-3042-B08C-ACAADAF4FC56}" dt="2021-05-26T13:11:44.346" v="151" actId="14100"/>
          <ac:spMkLst>
            <pc:docMk/>
            <pc:sldMk cId="2903623036" sldId="266"/>
            <ac:spMk id="3" creationId="{67C0A75A-F103-D241-A78C-C9293AC01D40}"/>
          </ac:spMkLst>
        </pc:spChg>
      </pc:sldChg>
      <pc:sldChg chg="modSp new mod">
        <pc:chgData name="Maureen Pérez" userId="d5fa9bea-ba74-4714-a35b-978dc379b088" providerId="ADAL" clId="{B3FA8647-C6F7-3042-B08C-ACAADAF4FC56}" dt="2021-05-26T13:16:30.378" v="170" actId="122"/>
        <pc:sldMkLst>
          <pc:docMk/>
          <pc:sldMk cId="2972129155" sldId="267"/>
        </pc:sldMkLst>
        <pc:spChg chg="mod">
          <ac:chgData name="Maureen Pérez" userId="d5fa9bea-ba74-4714-a35b-978dc379b088" providerId="ADAL" clId="{B3FA8647-C6F7-3042-B08C-ACAADAF4FC56}" dt="2021-05-26T13:16:30.378" v="170" actId="122"/>
          <ac:spMkLst>
            <pc:docMk/>
            <pc:sldMk cId="2972129155" sldId="267"/>
            <ac:spMk id="2" creationId="{DC5CCDAB-4CC1-D04D-A266-1654CB407100}"/>
          </ac:spMkLst>
        </pc:spChg>
        <pc:spChg chg="mod">
          <ac:chgData name="Maureen Pérez" userId="d5fa9bea-ba74-4714-a35b-978dc379b088" providerId="ADAL" clId="{B3FA8647-C6F7-3042-B08C-ACAADAF4FC56}" dt="2021-05-26T13:12:11.539" v="158" actId="242"/>
          <ac:spMkLst>
            <pc:docMk/>
            <pc:sldMk cId="2972129155" sldId="267"/>
            <ac:spMk id="3" creationId="{615ADBA3-1CD3-3245-BE33-999D7861E9B8}"/>
          </ac:spMkLst>
        </pc:spChg>
      </pc:sldChg>
      <pc:sldChg chg="modSp new mod">
        <pc:chgData name="Maureen Pérez" userId="d5fa9bea-ba74-4714-a35b-978dc379b088" providerId="ADAL" clId="{B3FA8647-C6F7-3042-B08C-ACAADAF4FC56}" dt="2021-05-26T13:16:54.318" v="178" actId="27636"/>
        <pc:sldMkLst>
          <pc:docMk/>
          <pc:sldMk cId="770716141" sldId="268"/>
        </pc:sldMkLst>
        <pc:spChg chg="mod">
          <ac:chgData name="Maureen Pérez" userId="d5fa9bea-ba74-4714-a35b-978dc379b088" providerId="ADAL" clId="{B3FA8647-C6F7-3042-B08C-ACAADAF4FC56}" dt="2021-05-26T13:15:56.886" v="161" actId="122"/>
          <ac:spMkLst>
            <pc:docMk/>
            <pc:sldMk cId="770716141" sldId="268"/>
            <ac:spMk id="2" creationId="{A501C8FF-D174-8B47-82D6-5A6C52D733CB}"/>
          </ac:spMkLst>
        </pc:spChg>
        <pc:spChg chg="mod">
          <ac:chgData name="Maureen Pérez" userId="d5fa9bea-ba74-4714-a35b-978dc379b088" providerId="ADAL" clId="{B3FA8647-C6F7-3042-B08C-ACAADAF4FC56}" dt="2021-05-26T13:16:54.318" v="178" actId="27636"/>
          <ac:spMkLst>
            <pc:docMk/>
            <pc:sldMk cId="770716141" sldId="268"/>
            <ac:spMk id="3" creationId="{590EC4E8-3ABE-6442-93C8-380DBCF3D9F4}"/>
          </ac:spMkLst>
        </pc:spChg>
      </pc:sldChg>
      <pc:sldChg chg="modSp new mod">
        <pc:chgData name="Maureen Pérez" userId="d5fa9bea-ba74-4714-a35b-978dc379b088" providerId="ADAL" clId="{B3FA8647-C6F7-3042-B08C-ACAADAF4FC56}" dt="2021-05-26T13:17:29.690" v="195" actId="20577"/>
        <pc:sldMkLst>
          <pc:docMk/>
          <pc:sldMk cId="3168980843" sldId="269"/>
        </pc:sldMkLst>
        <pc:spChg chg="mod">
          <ac:chgData name="Maureen Pérez" userId="d5fa9bea-ba74-4714-a35b-978dc379b088" providerId="ADAL" clId="{B3FA8647-C6F7-3042-B08C-ACAADAF4FC56}" dt="2021-05-26T13:17:07.628" v="182" actId="122"/>
          <ac:spMkLst>
            <pc:docMk/>
            <pc:sldMk cId="3168980843" sldId="269"/>
            <ac:spMk id="2" creationId="{656025CF-7A92-3A44-9405-90BEA79D8656}"/>
          </ac:spMkLst>
        </pc:spChg>
        <pc:spChg chg="mod">
          <ac:chgData name="Maureen Pérez" userId="d5fa9bea-ba74-4714-a35b-978dc379b088" providerId="ADAL" clId="{B3FA8647-C6F7-3042-B08C-ACAADAF4FC56}" dt="2021-05-26T13:17:29.690" v="195" actId="20577"/>
          <ac:spMkLst>
            <pc:docMk/>
            <pc:sldMk cId="3168980843" sldId="269"/>
            <ac:spMk id="3" creationId="{B2F7762F-62D0-9949-927E-02053529E1F6}"/>
          </ac:spMkLst>
        </pc:spChg>
      </pc:sldChg>
      <pc:sldChg chg="modSp new mod">
        <pc:chgData name="Maureen Pérez" userId="d5fa9bea-ba74-4714-a35b-978dc379b088" providerId="ADAL" clId="{B3FA8647-C6F7-3042-B08C-ACAADAF4FC56}" dt="2021-05-26T13:18:59.469" v="214" actId="403"/>
        <pc:sldMkLst>
          <pc:docMk/>
          <pc:sldMk cId="1438344607" sldId="270"/>
        </pc:sldMkLst>
        <pc:spChg chg="mod">
          <ac:chgData name="Maureen Pérez" userId="d5fa9bea-ba74-4714-a35b-978dc379b088" providerId="ADAL" clId="{B3FA8647-C6F7-3042-B08C-ACAADAF4FC56}" dt="2021-05-26T13:18:44.958" v="205" actId="122"/>
          <ac:spMkLst>
            <pc:docMk/>
            <pc:sldMk cId="1438344607" sldId="270"/>
            <ac:spMk id="2" creationId="{E4FAB259-8DC7-DB43-A684-911AFE18283A}"/>
          </ac:spMkLst>
        </pc:spChg>
        <pc:spChg chg="mod">
          <ac:chgData name="Maureen Pérez" userId="d5fa9bea-ba74-4714-a35b-978dc379b088" providerId="ADAL" clId="{B3FA8647-C6F7-3042-B08C-ACAADAF4FC56}" dt="2021-05-26T13:18:59.469" v="214" actId="403"/>
          <ac:spMkLst>
            <pc:docMk/>
            <pc:sldMk cId="1438344607" sldId="270"/>
            <ac:spMk id="3" creationId="{8CE185C0-5587-C342-9B57-BA08C4E3DFC0}"/>
          </ac:spMkLst>
        </pc:spChg>
      </pc:sldChg>
      <pc:sldChg chg="modSp new mod">
        <pc:chgData name="Maureen Pérez" userId="d5fa9bea-ba74-4714-a35b-978dc379b088" providerId="ADAL" clId="{B3FA8647-C6F7-3042-B08C-ACAADAF4FC56}" dt="2021-05-26T13:19:36.799" v="230" actId="27636"/>
        <pc:sldMkLst>
          <pc:docMk/>
          <pc:sldMk cId="625361872" sldId="271"/>
        </pc:sldMkLst>
        <pc:spChg chg="mod">
          <ac:chgData name="Maureen Pérez" userId="d5fa9bea-ba74-4714-a35b-978dc379b088" providerId="ADAL" clId="{B3FA8647-C6F7-3042-B08C-ACAADAF4FC56}" dt="2021-05-26T13:19:08.985" v="217" actId="122"/>
          <ac:spMkLst>
            <pc:docMk/>
            <pc:sldMk cId="625361872" sldId="271"/>
            <ac:spMk id="2" creationId="{4DE70FCB-1914-4A40-907A-FBE0FC4F347C}"/>
          </ac:spMkLst>
        </pc:spChg>
        <pc:spChg chg="mod">
          <ac:chgData name="Maureen Pérez" userId="d5fa9bea-ba74-4714-a35b-978dc379b088" providerId="ADAL" clId="{B3FA8647-C6F7-3042-B08C-ACAADAF4FC56}" dt="2021-05-26T13:19:36.799" v="230" actId="27636"/>
          <ac:spMkLst>
            <pc:docMk/>
            <pc:sldMk cId="625361872" sldId="271"/>
            <ac:spMk id="3" creationId="{28C14D45-08AF-304B-ACE8-9300C5F466FA}"/>
          </ac:spMkLst>
        </pc:spChg>
      </pc:sldChg>
      <pc:sldChg chg="modSp new mod">
        <pc:chgData name="Maureen Pérez" userId="d5fa9bea-ba74-4714-a35b-978dc379b088" providerId="ADAL" clId="{B3FA8647-C6F7-3042-B08C-ACAADAF4FC56}" dt="2021-05-26T13:20:41.867" v="253" actId="27636"/>
        <pc:sldMkLst>
          <pc:docMk/>
          <pc:sldMk cId="850402388" sldId="272"/>
        </pc:sldMkLst>
        <pc:spChg chg="mod">
          <ac:chgData name="Maureen Pérez" userId="d5fa9bea-ba74-4714-a35b-978dc379b088" providerId="ADAL" clId="{B3FA8647-C6F7-3042-B08C-ACAADAF4FC56}" dt="2021-05-26T13:20:13.686" v="238" actId="122"/>
          <ac:spMkLst>
            <pc:docMk/>
            <pc:sldMk cId="850402388" sldId="272"/>
            <ac:spMk id="2" creationId="{CE7BC97F-164F-F047-824A-EA4984A75485}"/>
          </ac:spMkLst>
        </pc:spChg>
        <pc:spChg chg="mod">
          <ac:chgData name="Maureen Pérez" userId="d5fa9bea-ba74-4714-a35b-978dc379b088" providerId="ADAL" clId="{B3FA8647-C6F7-3042-B08C-ACAADAF4FC56}" dt="2021-05-26T13:20:41.867" v="253" actId="27636"/>
          <ac:spMkLst>
            <pc:docMk/>
            <pc:sldMk cId="850402388" sldId="272"/>
            <ac:spMk id="3" creationId="{A45669E3-9124-074E-8642-462885B53881}"/>
          </ac:spMkLst>
        </pc:spChg>
      </pc:sldChg>
      <pc:sldChg chg="modSp new mod">
        <pc:chgData name="Maureen Pérez" userId="d5fa9bea-ba74-4714-a35b-978dc379b088" providerId="ADAL" clId="{B3FA8647-C6F7-3042-B08C-ACAADAF4FC56}" dt="2021-05-26T13:21:38.389" v="280" actId="27636"/>
        <pc:sldMkLst>
          <pc:docMk/>
          <pc:sldMk cId="2889254839" sldId="273"/>
        </pc:sldMkLst>
        <pc:spChg chg="mod">
          <ac:chgData name="Maureen Pérez" userId="d5fa9bea-ba74-4714-a35b-978dc379b088" providerId="ADAL" clId="{B3FA8647-C6F7-3042-B08C-ACAADAF4FC56}" dt="2021-05-26T13:20:59.351" v="256" actId="122"/>
          <ac:spMkLst>
            <pc:docMk/>
            <pc:sldMk cId="2889254839" sldId="273"/>
            <ac:spMk id="2" creationId="{6922858D-D823-7046-9E9F-A3B9714F7BE0}"/>
          </ac:spMkLst>
        </pc:spChg>
        <pc:spChg chg="mod">
          <ac:chgData name="Maureen Pérez" userId="d5fa9bea-ba74-4714-a35b-978dc379b088" providerId="ADAL" clId="{B3FA8647-C6F7-3042-B08C-ACAADAF4FC56}" dt="2021-05-26T13:21:38.389" v="280" actId="27636"/>
          <ac:spMkLst>
            <pc:docMk/>
            <pc:sldMk cId="2889254839" sldId="273"/>
            <ac:spMk id="3" creationId="{1F2F5707-C539-894D-BF89-0D90698EB4F3}"/>
          </ac:spMkLst>
        </pc:spChg>
      </pc:sldChg>
      <pc:sldChg chg="modSp new mod">
        <pc:chgData name="Maureen Pérez" userId="d5fa9bea-ba74-4714-a35b-978dc379b088" providerId="ADAL" clId="{B3FA8647-C6F7-3042-B08C-ACAADAF4FC56}" dt="2021-05-26T13:24:39.909" v="304" actId="122"/>
        <pc:sldMkLst>
          <pc:docMk/>
          <pc:sldMk cId="3600126345" sldId="274"/>
        </pc:sldMkLst>
        <pc:spChg chg="mod">
          <ac:chgData name="Maureen Pérez" userId="d5fa9bea-ba74-4714-a35b-978dc379b088" providerId="ADAL" clId="{B3FA8647-C6F7-3042-B08C-ACAADAF4FC56}" dt="2021-05-26T13:21:58.213" v="283" actId="122"/>
          <ac:spMkLst>
            <pc:docMk/>
            <pc:sldMk cId="3600126345" sldId="274"/>
            <ac:spMk id="2" creationId="{0A889F33-2BAE-FF4F-AD26-0DB9F804D032}"/>
          </ac:spMkLst>
        </pc:spChg>
        <pc:spChg chg="mod">
          <ac:chgData name="Maureen Pérez" userId="d5fa9bea-ba74-4714-a35b-978dc379b088" providerId="ADAL" clId="{B3FA8647-C6F7-3042-B08C-ACAADAF4FC56}" dt="2021-05-26T13:24:39.909" v="304" actId="122"/>
          <ac:spMkLst>
            <pc:docMk/>
            <pc:sldMk cId="3600126345" sldId="274"/>
            <ac:spMk id="3" creationId="{3B10A87F-13EB-0441-BB1A-F445F25956CD}"/>
          </ac:spMkLst>
        </pc:spChg>
      </pc:sldChg>
      <pc:sldChg chg="modSp new mod">
        <pc:chgData name="Maureen Pérez" userId="d5fa9bea-ba74-4714-a35b-978dc379b088" providerId="ADAL" clId="{B3FA8647-C6F7-3042-B08C-ACAADAF4FC56}" dt="2021-05-26T13:25:25.301" v="319" actId="27636"/>
        <pc:sldMkLst>
          <pc:docMk/>
          <pc:sldMk cId="4168673109" sldId="275"/>
        </pc:sldMkLst>
        <pc:spChg chg="mod">
          <ac:chgData name="Maureen Pérez" userId="d5fa9bea-ba74-4714-a35b-978dc379b088" providerId="ADAL" clId="{B3FA8647-C6F7-3042-B08C-ACAADAF4FC56}" dt="2021-05-26T13:24:54.640" v="308" actId="122"/>
          <ac:spMkLst>
            <pc:docMk/>
            <pc:sldMk cId="4168673109" sldId="275"/>
            <ac:spMk id="2" creationId="{FEEC1EBA-2D5E-E345-AF3C-8F775B3F1C29}"/>
          </ac:spMkLst>
        </pc:spChg>
        <pc:spChg chg="mod">
          <ac:chgData name="Maureen Pérez" userId="d5fa9bea-ba74-4714-a35b-978dc379b088" providerId="ADAL" clId="{B3FA8647-C6F7-3042-B08C-ACAADAF4FC56}" dt="2021-05-26T13:25:25.301" v="319" actId="27636"/>
          <ac:spMkLst>
            <pc:docMk/>
            <pc:sldMk cId="4168673109" sldId="275"/>
            <ac:spMk id="3" creationId="{F8E6755B-8856-E744-BB3C-4F697A213590}"/>
          </ac:spMkLst>
        </pc:spChg>
      </pc:sldChg>
      <pc:sldChg chg="modSp new mod">
        <pc:chgData name="Maureen Pérez" userId="d5fa9bea-ba74-4714-a35b-978dc379b088" providerId="ADAL" clId="{B3FA8647-C6F7-3042-B08C-ACAADAF4FC56}" dt="2021-05-26T13:25:57.329" v="330" actId="403"/>
        <pc:sldMkLst>
          <pc:docMk/>
          <pc:sldMk cId="298100930" sldId="276"/>
        </pc:sldMkLst>
        <pc:spChg chg="mod">
          <ac:chgData name="Maureen Pérez" userId="d5fa9bea-ba74-4714-a35b-978dc379b088" providerId="ADAL" clId="{B3FA8647-C6F7-3042-B08C-ACAADAF4FC56}" dt="2021-05-26T13:25:43.894" v="326" actId="122"/>
          <ac:spMkLst>
            <pc:docMk/>
            <pc:sldMk cId="298100930" sldId="276"/>
            <ac:spMk id="2" creationId="{86A6D8B2-DB9B-E54E-A145-FFC601D409D4}"/>
          </ac:spMkLst>
        </pc:spChg>
        <pc:spChg chg="mod">
          <ac:chgData name="Maureen Pérez" userId="d5fa9bea-ba74-4714-a35b-978dc379b088" providerId="ADAL" clId="{B3FA8647-C6F7-3042-B08C-ACAADAF4FC56}" dt="2021-05-26T13:25:57.329" v="330" actId="403"/>
          <ac:spMkLst>
            <pc:docMk/>
            <pc:sldMk cId="298100930" sldId="276"/>
            <ac:spMk id="3" creationId="{1AEA3662-9115-4A48-887A-BE350CA3235F}"/>
          </ac:spMkLst>
        </pc:spChg>
      </pc:sldChg>
      <pc:sldChg chg="modSp new mod">
        <pc:chgData name="Maureen Pérez" userId="d5fa9bea-ba74-4714-a35b-978dc379b088" providerId="ADAL" clId="{B3FA8647-C6F7-3042-B08C-ACAADAF4FC56}" dt="2021-05-26T13:29:38.431" v="342" actId="27636"/>
        <pc:sldMkLst>
          <pc:docMk/>
          <pc:sldMk cId="484326868" sldId="277"/>
        </pc:sldMkLst>
        <pc:spChg chg="mod">
          <ac:chgData name="Maureen Pérez" userId="d5fa9bea-ba74-4714-a35b-978dc379b088" providerId="ADAL" clId="{B3FA8647-C6F7-3042-B08C-ACAADAF4FC56}" dt="2021-05-26T13:29:23.108" v="333" actId="122"/>
          <ac:spMkLst>
            <pc:docMk/>
            <pc:sldMk cId="484326868" sldId="277"/>
            <ac:spMk id="2" creationId="{62B0148B-9301-9841-8072-C1B3C29703C7}"/>
          </ac:spMkLst>
        </pc:spChg>
        <pc:spChg chg="mod">
          <ac:chgData name="Maureen Pérez" userId="d5fa9bea-ba74-4714-a35b-978dc379b088" providerId="ADAL" clId="{B3FA8647-C6F7-3042-B08C-ACAADAF4FC56}" dt="2021-05-26T13:29:38.431" v="342" actId="27636"/>
          <ac:spMkLst>
            <pc:docMk/>
            <pc:sldMk cId="484326868" sldId="277"/>
            <ac:spMk id="3" creationId="{2C47A3D7-5926-0446-B179-496C3612D8F7}"/>
          </ac:spMkLst>
        </pc:spChg>
      </pc:sldChg>
      <pc:sldChg chg="modSp new mod">
        <pc:chgData name="Maureen Pérez" userId="d5fa9bea-ba74-4714-a35b-978dc379b088" providerId="ADAL" clId="{B3FA8647-C6F7-3042-B08C-ACAADAF4FC56}" dt="2021-05-26T13:30:07.173" v="348" actId="12"/>
        <pc:sldMkLst>
          <pc:docMk/>
          <pc:sldMk cId="556061126" sldId="278"/>
        </pc:sldMkLst>
        <pc:spChg chg="mod">
          <ac:chgData name="Maureen Pérez" userId="d5fa9bea-ba74-4714-a35b-978dc379b088" providerId="ADAL" clId="{B3FA8647-C6F7-3042-B08C-ACAADAF4FC56}" dt="2021-05-26T13:29:49.961" v="345" actId="122"/>
          <ac:spMkLst>
            <pc:docMk/>
            <pc:sldMk cId="556061126" sldId="278"/>
            <ac:spMk id="2" creationId="{CD9EDA7F-1F67-E547-B82F-7A8402FA116C}"/>
          </ac:spMkLst>
        </pc:spChg>
        <pc:spChg chg="mod">
          <ac:chgData name="Maureen Pérez" userId="d5fa9bea-ba74-4714-a35b-978dc379b088" providerId="ADAL" clId="{B3FA8647-C6F7-3042-B08C-ACAADAF4FC56}" dt="2021-05-26T13:30:07.173" v="348" actId="12"/>
          <ac:spMkLst>
            <pc:docMk/>
            <pc:sldMk cId="556061126" sldId="278"/>
            <ac:spMk id="3" creationId="{16F7886F-D191-8E44-9339-44C9A594D5DD}"/>
          </ac:spMkLst>
        </pc:spChg>
      </pc:sldChg>
      <pc:sldChg chg="modSp new mod">
        <pc:chgData name="Maureen Pérez" userId="d5fa9bea-ba74-4714-a35b-978dc379b088" providerId="ADAL" clId="{B3FA8647-C6F7-3042-B08C-ACAADAF4FC56}" dt="2021-05-26T13:31:37.449" v="387" actId="27636"/>
        <pc:sldMkLst>
          <pc:docMk/>
          <pc:sldMk cId="640492464" sldId="279"/>
        </pc:sldMkLst>
        <pc:spChg chg="mod">
          <ac:chgData name="Maureen Pérez" userId="d5fa9bea-ba74-4714-a35b-978dc379b088" providerId="ADAL" clId="{B3FA8647-C6F7-3042-B08C-ACAADAF4FC56}" dt="2021-05-26T13:30:48.642" v="361" actId="122"/>
          <ac:spMkLst>
            <pc:docMk/>
            <pc:sldMk cId="640492464" sldId="279"/>
            <ac:spMk id="2" creationId="{1CAC5258-1E47-5F4E-AB5C-286D11B219B5}"/>
          </ac:spMkLst>
        </pc:spChg>
        <pc:spChg chg="mod">
          <ac:chgData name="Maureen Pérez" userId="d5fa9bea-ba74-4714-a35b-978dc379b088" providerId="ADAL" clId="{B3FA8647-C6F7-3042-B08C-ACAADAF4FC56}" dt="2021-05-26T13:31:37.449" v="387" actId="27636"/>
          <ac:spMkLst>
            <pc:docMk/>
            <pc:sldMk cId="640492464" sldId="279"/>
            <ac:spMk id="3" creationId="{EE5571CB-BA5E-F845-B363-9511DC568520}"/>
          </ac:spMkLst>
        </pc:spChg>
      </pc:sldChg>
      <pc:sldChg chg="modSp new mod">
        <pc:chgData name="Maureen Pérez" userId="d5fa9bea-ba74-4714-a35b-978dc379b088" providerId="ADAL" clId="{B3FA8647-C6F7-3042-B08C-ACAADAF4FC56}" dt="2021-05-26T13:31:25.504" v="380" actId="27636"/>
        <pc:sldMkLst>
          <pc:docMk/>
          <pc:sldMk cId="3129545528" sldId="280"/>
        </pc:sldMkLst>
        <pc:spChg chg="mod">
          <ac:chgData name="Maureen Pérez" userId="d5fa9bea-ba74-4714-a35b-978dc379b088" providerId="ADAL" clId="{B3FA8647-C6F7-3042-B08C-ACAADAF4FC56}" dt="2021-05-26T13:30:57.304" v="364" actId="122"/>
          <ac:spMkLst>
            <pc:docMk/>
            <pc:sldMk cId="3129545528" sldId="280"/>
            <ac:spMk id="2" creationId="{FDD3239B-C2B2-6C4F-8A3A-1D5CC3D17373}"/>
          </ac:spMkLst>
        </pc:spChg>
        <pc:spChg chg="mod">
          <ac:chgData name="Maureen Pérez" userId="d5fa9bea-ba74-4714-a35b-978dc379b088" providerId="ADAL" clId="{B3FA8647-C6F7-3042-B08C-ACAADAF4FC56}" dt="2021-05-26T13:31:25.504" v="380" actId="27636"/>
          <ac:spMkLst>
            <pc:docMk/>
            <pc:sldMk cId="3129545528" sldId="280"/>
            <ac:spMk id="3" creationId="{8C4D5EB9-49F0-DF40-9382-F2344EEBE7FC}"/>
          </ac:spMkLst>
        </pc:spChg>
      </pc:sldChg>
      <pc:sldChg chg="modSp new mod">
        <pc:chgData name="Maureen Pérez" userId="d5fa9bea-ba74-4714-a35b-978dc379b088" providerId="ADAL" clId="{B3FA8647-C6F7-3042-B08C-ACAADAF4FC56}" dt="2021-05-26T13:32:14.031" v="412" actId="122"/>
        <pc:sldMkLst>
          <pc:docMk/>
          <pc:sldMk cId="1473206029" sldId="281"/>
        </pc:sldMkLst>
        <pc:spChg chg="mod">
          <ac:chgData name="Maureen Pérez" userId="d5fa9bea-ba74-4714-a35b-978dc379b088" providerId="ADAL" clId="{B3FA8647-C6F7-3042-B08C-ACAADAF4FC56}" dt="2021-05-26T13:32:14.031" v="412" actId="122"/>
          <ac:spMkLst>
            <pc:docMk/>
            <pc:sldMk cId="1473206029" sldId="281"/>
            <ac:spMk id="2" creationId="{A6DBA60F-66DD-5448-98B3-9FD346B215D7}"/>
          </ac:spMkLst>
        </pc:spChg>
        <pc:spChg chg="mod">
          <ac:chgData name="Maureen Pérez" userId="d5fa9bea-ba74-4714-a35b-978dc379b088" providerId="ADAL" clId="{B3FA8647-C6F7-3042-B08C-ACAADAF4FC56}" dt="2021-05-26T13:32:07.516" v="401" actId="27636"/>
          <ac:spMkLst>
            <pc:docMk/>
            <pc:sldMk cId="1473206029" sldId="281"/>
            <ac:spMk id="3" creationId="{B5D3A859-93A1-3646-AAA3-FE4D8CA6364C}"/>
          </ac:spMkLst>
        </pc:spChg>
      </pc:sldChg>
      <pc:sldChg chg="addSp delSp modSp new mod setBg">
        <pc:chgData name="Maureen Pérez" userId="d5fa9bea-ba74-4714-a35b-978dc379b088" providerId="ADAL" clId="{B3FA8647-C6F7-3042-B08C-ACAADAF4FC56}" dt="2021-05-26T13:37:31.746" v="511" actId="1076"/>
        <pc:sldMkLst>
          <pc:docMk/>
          <pc:sldMk cId="2260251014" sldId="282"/>
        </pc:sldMkLst>
        <pc:spChg chg="mod">
          <ac:chgData name="Maureen Pérez" userId="d5fa9bea-ba74-4714-a35b-978dc379b088" providerId="ADAL" clId="{B3FA8647-C6F7-3042-B08C-ACAADAF4FC56}" dt="2021-05-26T13:37:31.746" v="511" actId="1076"/>
          <ac:spMkLst>
            <pc:docMk/>
            <pc:sldMk cId="2260251014" sldId="282"/>
            <ac:spMk id="2" creationId="{7495A263-C843-AD48-B7F6-FDD5C78576FA}"/>
          </ac:spMkLst>
        </pc:spChg>
        <pc:spChg chg="del">
          <ac:chgData name="Maureen Pérez" userId="d5fa9bea-ba74-4714-a35b-978dc379b088" providerId="ADAL" clId="{B3FA8647-C6F7-3042-B08C-ACAADAF4FC56}" dt="2021-05-26T13:32:32.006" v="414"/>
          <ac:spMkLst>
            <pc:docMk/>
            <pc:sldMk cId="2260251014" sldId="282"/>
            <ac:spMk id="3" creationId="{2E7DDF46-E467-ED47-B040-7AA9E536564A}"/>
          </ac:spMkLst>
        </pc:spChg>
        <pc:spChg chg="add del">
          <ac:chgData name="Maureen Pérez" userId="d5fa9bea-ba74-4714-a35b-978dc379b088" providerId="ADAL" clId="{B3FA8647-C6F7-3042-B08C-ACAADAF4FC56}" dt="2021-05-26T13:32:39.005" v="417" actId="26606"/>
          <ac:spMkLst>
            <pc:docMk/>
            <pc:sldMk cId="2260251014" sldId="282"/>
            <ac:spMk id="9" creationId="{4A8FFEA1-1B69-4F42-B552-0CCF7259687D}"/>
          </ac:spMkLst>
        </pc:spChg>
        <pc:spChg chg="add del">
          <ac:chgData name="Maureen Pérez" userId="d5fa9bea-ba74-4714-a35b-978dc379b088" providerId="ADAL" clId="{B3FA8647-C6F7-3042-B08C-ACAADAF4FC56}" dt="2021-05-26T13:32:39.005" v="417" actId="26606"/>
          <ac:spMkLst>
            <pc:docMk/>
            <pc:sldMk cId="2260251014" sldId="282"/>
            <ac:spMk id="11" creationId="{AA3C9226-5EC8-460B-82D7-72AA994DF95E}"/>
          </ac:spMkLst>
        </pc:spChg>
        <pc:spChg chg="add del">
          <ac:chgData name="Maureen Pérez" userId="d5fa9bea-ba74-4714-a35b-978dc379b088" providerId="ADAL" clId="{B3FA8647-C6F7-3042-B08C-ACAADAF4FC56}" dt="2021-05-26T13:32:39.005" v="417" actId="26606"/>
          <ac:spMkLst>
            <pc:docMk/>
            <pc:sldMk cId="2260251014" sldId="282"/>
            <ac:spMk id="15" creationId="{E6AA15AE-DAFE-4E1E-B05F-F57962FD3A2F}"/>
          </ac:spMkLst>
        </pc:spChg>
        <pc:spChg chg="add del">
          <ac:chgData name="Maureen Pérez" userId="d5fa9bea-ba74-4714-a35b-978dc379b088" providerId="ADAL" clId="{B3FA8647-C6F7-3042-B08C-ACAADAF4FC56}" dt="2021-05-26T13:32:39.005" v="417" actId="26606"/>
          <ac:spMkLst>
            <pc:docMk/>
            <pc:sldMk cId="2260251014" sldId="282"/>
            <ac:spMk id="19" creationId="{D9DB1F97-BFF9-46CC-8EB4-BB63B98F13CA}"/>
          </ac:spMkLst>
        </pc:spChg>
        <pc:spChg chg="add mod">
          <ac:chgData name="Maureen Pérez" userId="d5fa9bea-ba74-4714-a35b-978dc379b088" providerId="ADAL" clId="{B3FA8647-C6F7-3042-B08C-ACAADAF4FC56}" dt="2021-05-26T13:37:17.119" v="506" actId="27636"/>
          <ac:spMkLst>
            <pc:docMk/>
            <pc:sldMk cId="2260251014" sldId="282"/>
            <ac:spMk id="20" creationId="{B097AF22-80AA-C54B-B4A9-6E242082ED66}"/>
          </ac:spMkLst>
        </pc:spChg>
        <pc:spChg chg="add del">
          <ac:chgData name="Maureen Pérez" userId="d5fa9bea-ba74-4714-a35b-978dc379b088" providerId="ADAL" clId="{B3FA8647-C6F7-3042-B08C-ACAADAF4FC56}" dt="2021-05-26T13:32:39.005" v="417" actId="26606"/>
          <ac:spMkLst>
            <pc:docMk/>
            <pc:sldMk cId="2260251014" sldId="282"/>
            <ac:spMk id="21" creationId="{88CAE6E3-39B4-4A16-97BC-9C376B9B7EAF}"/>
          </ac:spMkLst>
        </pc:spChg>
        <pc:spChg chg="add mod">
          <ac:chgData name="Maureen Pérez" userId="d5fa9bea-ba74-4714-a35b-978dc379b088" providerId="ADAL" clId="{B3FA8647-C6F7-3042-B08C-ACAADAF4FC56}" dt="2021-05-26T13:37:24.468" v="508" actId="27636"/>
          <ac:spMkLst>
            <pc:docMk/>
            <pc:sldMk cId="2260251014" sldId="282"/>
            <ac:spMk id="22" creationId="{3CF7187D-23AF-D747-971A-F5386E20426C}"/>
          </ac:spMkLst>
        </pc:spChg>
        <pc:spChg chg="add">
          <ac:chgData name="Maureen Pérez" userId="d5fa9bea-ba74-4714-a35b-978dc379b088" providerId="ADAL" clId="{B3FA8647-C6F7-3042-B08C-ACAADAF4FC56}" dt="2021-05-26T13:32:39.030" v="418" actId="26606"/>
          <ac:spMkLst>
            <pc:docMk/>
            <pc:sldMk cId="2260251014" sldId="282"/>
            <ac:spMk id="23" creationId="{4A8FFEA1-1B69-4F42-B552-0CCF7259687D}"/>
          </ac:spMkLst>
        </pc:spChg>
        <pc:spChg chg="add">
          <ac:chgData name="Maureen Pérez" userId="d5fa9bea-ba74-4714-a35b-978dc379b088" providerId="ADAL" clId="{B3FA8647-C6F7-3042-B08C-ACAADAF4FC56}" dt="2021-05-26T13:32:39.030" v="418" actId="26606"/>
          <ac:spMkLst>
            <pc:docMk/>
            <pc:sldMk cId="2260251014" sldId="282"/>
            <ac:spMk id="24" creationId="{AA3C9226-5EC8-460B-82D7-72AA994DF95E}"/>
          </ac:spMkLst>
        </pc:spChg>
        <pc:spChg chg="add">
          <ac:chgData name="Maureen Pérez" userId="d5fa9bea-ba74-4714-a35b-978dc379b088" providerId="ADAL" clId="{B3FA8647-C6F7-3042-B08C-ACAADAF4FC56}" dt="2021-05-26T13:32:39.030" v="418" actId="26606"/>
          <ac:spMkLst>
            <pc:docMk/>
            <pc:sldMk cId="2260251014" sldId="282"/>
            <ac:spMk id="26" creationId="{6BB9730C-14BA-4087-9AF5-401956772119}"/>
          </ac:spMkLst>
        </pc:spChg>
        <pc:spChg chg="add">
          <ac:chgData name="Maureen Pérez" userId="d5fa9bea-ba74-4714-a35b-978dc379b088" providerId="ADAL" clId="{B3FA8647-C6F7-3042-B08C-ACAADAF4FC56}" dt="2021-05-26T13:32:39.030" v="418" actId="26606"/>
          <ac:spMkLst>
            <pc:docMk/>
            <pc:sldMk cId="2260251014" sldId="282"/>
            <ac:spMk id="27" creationId="{04C8AB72-CC2C-4452-A54B-A3EB92AD2D2D}"/>
          </ac:spMkLst>
        </pc:spChg>
        <pc:spChg chg="add">
          <ac:chgData name="Maureen Pérez" userId="d5fa9bea-ba74-4714-a35b-978dc379b088" providerId="ADAL" clId="{B3FA8647-C6F7-3042-B08C-ACAADAF4FC56}" dt="2021-05-26T13:32:39.030" v="418" actId="26606"/>
          <ac:spMkLst>
            <pc:docMk/>
            <pc:sldMk cId="2260251014" sldId="282"/>
            <ac:spMk id="28" creationId="{48F3622B-3E4C-4435-A51C-9D6FD1C2A222}"/>
          </ac:spMkLst>
        </pc:spChg>
        <pc:picChg chg="add mod">
          <ac:chgData name="Maureen Pérez" userId="d5fa9bea-ba74-4714-a35b-978dc379b088" providerId="ADAL" clId="{B3FA8647-C6F7-3042-B08C-ACAADAF4FC56}" dt="2021-05-26T13:37:01.022" v="498" actId="1076"/>
          <ac:picMkLst>
            <pc:docMk/>
            <pc:sldMk cId="2260251014" sldId="282"/>
            <ac:picMk id="4" creationId="{0ABBF713-2E32-1748-AA29-85DEE6A5B62D}"/>
          </ac:picMkLst>
        </pc:picChg>
        <pc:picChg chg="add mod modCrop">
          <ac:chgData name="Maureen Pérez" userId="d5fa9bea-ba74-4714-a35b-978dc379b088" providerId="ADAL" clId="{B3FA8647-C6F7-3042-B08C-ACAADAF4FC56}" dt="2021-05-26T13:37:12.834" v="503" actId="1076"/>
          <ac:picMkLst>
            <pc:docMk/>
            <pc:sldMk cId="2260251014" sldId="282"/>
            <ac:picMk id="6" creationId="{10B0AB8C-F5D0-A544-916A-DABF0AE3BBD7}"/>
          </ac:picMkLst>
        </pc:picChg>
        <pc:picChg chg="add mod modCrop">
          <ac:chgData name="Maureen Pérez" userId="d5fa9bea-ba74-4714-a35b-978dc379b088" providerId="ADAL" clId="{B3FA8647-C6F7-3042-B08C-ACAADAF4FC56}" dt="2021-05-26T13:37:28.698" v="510" actId="1076"/>
          <ac:picMkLst>
            <pc:docMk/>
            <pc:sldMk cId="2260251014" sldId="282"/>
            <ac:picMk id="8" creationId="{87F4CC5E-608D-9443-A01C-F87665BE6EC0}"/>
          </ac:picMkLst>
        </pc:picChg>
        <pc:cxnChg chg="add del">
          <ac:chgData name="Maureen Pérez" userId="d5fa9bea-ba74-4714-a35b-978dc379b088" providerId="ADAL" clId="{B3FA8647-C6F7-3042-B08C-ACAADAF4FC56}" dt="2021-05-26T13:32:39.005" v="417" actId="26606"/>
          <ac:cxnSpMkLst>
            <pc:docMk/>
            <pc:sldMk cId="2260251014" sldId="282"/>
            <ac:cxnSpMk id="13" creationId="{62A90A9D-33DF-408E-BF4C-F82588935C96}"/>
          </ac:cxnSpMkLst>
        </pc:cxnChg>
        <pc:cxnChg chg="add del">
          <ac:chgData name="Maureen Pérez" userId="d5fa9bea-ba74-4714-a35b-978dc379b088" providerId="ADAL" clId="{B3FA8647-C6F7-3042-B08C-ACAADAF4FC56}" dt="2021-05-26T13:32:39.005" v="417" actId="26606"/>
          <ac:cxnSpMkLst>
            <pc:docMk/>
            <pc:sldMk cId="2260251014" sldId="282"/>
            <ac:cxnSpMk id="17" creationId="{D07141D5-A57C-43F5-A655-5BA2D0D2AFF3}"/>
          </ac:cxnSpMkLst>
        </pc:cxnChg>
        <pc:cxnChg chg="add">
          <ac:chgData name="Maureen Pérez" userId="d5fa9bea-ba74-4714-a35b-978dc379b088" providerId="ADAL" clId="{B3FA8647-C6F7-3042-B08C-ACAADAF4FC56}" dt="2021-05-26T13:32:39.030" v="418" actId="26606"/>
          <ac:cxnSpMkLst>
            <pc:docMk/>
            <pc:sldMk cId="2260251014" sldId="282"/>
            <ac:cxnSpMk id="25" creationId="{62A90A9D-33DF-408E-BF4C-F82588935C96}"/>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534DC-335A-4642-923A-D73AEB94D2FD}" type="datetimeFigureOut">
              <a:rPr lang="es-AR" smtClean="0"/>
              <a:t>6/8/2021</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D2C9C-0A12-4927-B844-0EEB0A1DC3B7}" type="slidenum">
              <a:rPr lang="es-AR" smtClean="0"/>
              <a:t>‹Nº›</a:t>
            </a:fld>
            <a:endParaRPr lang="es-AR"/>
          </a:p>
        </p:txBody>
      </p:sp>
    </p:spTree>
    <p:extLst>
      <p:ext uri="{BB962C8B-B14F-4D97-AF65-F5344CB8AC3E}">
        <p14:creationId xmlns:p14="http://schemas.microsoft.com/office/powerpoint/2010/main" val="337976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pPr defTabSz="457200"/>
            <a:fld id="{EEE91D2E-88B8-41F8-A2B8-51A0D40D064E}" type="datetime1">
              <a:rPr lang="en-US" smtClean="0"/>
              <a:t>8/6/2021</a:t>
            </a:fld>
            <a:endParaRPr lang="en-US" dirty="0"/>
          </a:p>
        </p:txBody>
      </p:sp>
      <p:sp>
        <p:nvSpPr>
          <p:cNvPr id="5" name="Footer Placeholder 4"/>
          <p:cNvSpPr>
            <a:spLocks noGrp="1"/>
          </p:cNvSpPr>
          <p:nvPr>
            <p:ph type="ftr" sz="quarter" idx="11"/>
          </p:nvPr>
        </p:nvSpPr>
        <p:spPr/>
        <p:txBody>
          <a:bodyPr/>
          <a:lstStyle/>
          <a:p>
            <a:pPr defTabSz="457200"/>
            <a:endParaRPr lang="en-US" dirty="0"/>
          </a:p>
        </p:txBody>
      </p:sp>
      <p:sp>
        <p:nvSpPr>
          <p:cNvPr id="6" name="Slide Number Placeholder 5"/>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12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defTabSz="457200"/>
            <a:fld id="{C03D8FAA-4E82-4977-A541-F7ED30D426E9}" type="datetime1">
              <a:rPr lang="en-US" smtClean="0"/>
              <a:t>8/6/2021</a:t>
            </a:fld>
            <a:endParaRPr lang="en-US" dirty="0"/>
          </a:p>
        </p:txBody>
      </p:sp>
      <p:sp>
        <p:nvSpPr>
          <p:cNvPr id="5" name="Footer Placeholder 4"/>
          <p:cNvSpPr>
            <a:spLocks noGrp="1"/>
          </p:cNvSpPr>
          <p:nvPr>
            <p:ph type="ftr" sz="quarter" idx="11"/>
          </p:nvPr>
        </p:nvSpPr>
        <p:spPr/>
        <p:txBody>
          <a:bodyPr/>
          <a:lstStyle/>
          <a:p>
            <a:pPr defTabSz="457200"/>
            <a:endParaRPr lang="en-US" dirty="0"/>
          </a:p>
        </p:txBody>
      </p:sp>
      <p:sp>
        <p:nvSpPr>
          <p:cNvPr id="6" name="Slide Number Placeholder 5"/>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315027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defTabSz="457200"/>
            <a:fld id="{DAF961A3-A67F-4FAE-944D-A79D5983ADD8}" type="datetime1">
              <a:rPr lang="en-US" smtClean="0"/>
              <a:t>8/6/2021</a:t>
            </a:fld>
            <a:endParaRPr lang="en-US" dirty="0"/>
          </a:p>
        </p:txBody>
      </p:sp>
      <p:sp>
        <p:nvSpPr>
          <p:cNvPr id="5" name="Footer Placeholder 4"/>
          <p:cNvSpPr>
            <a:spLocks noGrp="1"/>
          </p:cNvSpPr>
          <p:nvPr>
            <p:ph type="ftr" sz="quarter" idx="11"/>
          </p:nvPr>
        </p:nvSpPr>
        <p:spPr/>
        <p:txBody>
          <a:bodyPr/>
          <a:lstStyle/>
          <a:p>
            <a:pPr defTabSz="457200"/>
            <a:endParaRPr lang="en-US" dirty="0"/>
          </a:p>
        </p:txBody>
      </p:sp>
      <p:sp>
        <p:nvSpPr>
          <p:cNvPr id="6" name="Slide Number Placeholder 5"/>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110660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defTabSz="457200"/>
            <a:fld id="{2CC43D78-DB65-4766-ADEB-6442786F7E49}" type="datetime1">
              <a:rPr lang="en-US" smtClean="0"/>
              <a:t>8/6/2021</a:t>
            </a:fld>
            <a:endParaRPr lang="en-US" dirty="0"/>
          </a:p>
        </p:txBody>
      </p:sp>
      <p:sp>
        <p:nvSpPr>
          <p:cNvPr id="5" name="Footer Placeholder 4"/>
          <p:cNvSpPr>
            <a:spLocks noGrp="1"/>
          </p:cNvSpPr>
          <p:nvPr>
            <p:ph type="ftr" sz="quarter" idx="11"/>
          </p:nvPr>
        </p:nvSpPr>
        <p:spPr/>
        <p:txBody>
          <a:bodyPr/>
          <a:lstStyle/>
          <a:p>
            <a:pPr defTabSz="457200"/>
            <a:endParaRPr lang="en-US" dirty="0"/>
          </a:p>
        </p:txBody>
      </p:sp>
      <p:sp>
        <p:nvSpPr>
          <p:cNvPr id="6" name="Slide Number Placeholder 5"/>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300844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defTabSz="457200"/>
            <a:fld id="{621016B3-68A5-46E1-A334-F1AF2B5726DC}" type="datetime1">
              <a:rPr lang="en-US" smtClean="0"/>
              <a:t>8/6/2021</a:t>
            </a:fld>
            <a:endParaRPr lang="en-US" dirty="0"/>
          </a:p>
        </p:txBody>
      </p:sp>
      <p:sp>
        <p:nvSpPr>
          <p:cNvPr id="5" name="Footer Placeholder 4"/>
          <p:cNvSpPr>
            <a:spLocks noGrp="1"/>
          </p:cNvSpPr>
          <p:nvPr>
            <p:ph type="ftr" sz="quarter" idx="11"/>
          </p:nvPr>
        </p:nvSpPr>
        <p:spPr/>
        <p:txBody>
          <a:bodyPr/>
          <a:lstStyle/>
          <a:p>
            <a:pPr defTabSz="457200"/>
            <a:endParaRPr lang="en-US" dirty="0"/>
          </a:p>
        </p:txBody>
      </p:sp>
      <p:sp>
        <p:nvSpPr>
          <p:cNvPr id="6" name="Slide Number Placeholder 5"/>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06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defTabSz="457200"/>
            <a:fld id="{A8A53F05-4256-45A9-9A74-AA8DAF76B70A}" type="datetime1">
              <a:rPr lang="en-US" smtClean="0"/>
              <a:t>8/6/2021</a:t>
            </a:fld>
            <a:endParaRPr lang="en-US" dirty="0"/>
          </a:p>
        </p:txBody>
      </p:sp>
      <p:sp>
        <p:nvSpPr>
          <p:cNvPr id="6" name="Footer Placeholder 5"/>
          <p:cNvSpPr>
            <a:spLocks noGrp="1"/>
          </p:cNvSpPr>
          <p:nvPr>
            <p:ph type="ftr" sz="quarter" idx="11"/>
          </p:nvPr>
        </p:nvSpPr>
        <p:spPr/>
        <p:txBody>
          <a:bodyPr/>
          <a:lstStyle/>
          <a:p>
            <a:pPr defTabSz="457200"/>
            <a:endParaRPr lang="en-US" dirty="0"/>
          </a:p>
        </p:txBody>
      </p:sp>
      <p:sp>
        <p:nvSpPr>
          <p:cNvPr id="7" name="Slide Number Placeholder 6"/>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180794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defTabSz="457200"/>
            <a:fld id="{908B8B9F-979E-4415-AF7D-EC96B440AF09}" type="datetime1">
              <a:rPr lang="en-US" smtClean="0"/>
              <a:t>8/6/2021</a:t>
            </a:fld>
            <a:endParaRPr lang="en-US" dirty="0"/>
          </a:p>
        </p:txBody>
      </p:sp>
      <p:sp>
        <p:nvSpPr>
          <p:cNvPr id="8" name="Footer Placeholder 7"/>
          <p:cNvSpPr>
            <a:spLocks noGrp="1"/>
          </p:cNvSpPr>
          <p:nvPr>
            <p:ph type="ftr" sz="quarter" idx="11"/>
          </p:nvPr>
        </p:nvSpPr>
        <p:spPr/>
        <p:txBody>
          <a:bodyPr/>
          <a:lstStyle/>
          <a:p>
            <a:pPr defTabSz="457200"/>
            <a:endParaRPr lang="en-US" dirty="0"/>
          </a:p>
        </p:txBody>
      </p:sp>
      <p:sp>
        <p:nvSpPr>
          <p:cNvPr id="9" name="Slide Number Placeholder 8"/>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70134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57200"/>
            <a:fld id="{2F494248-614B-4B91-BE0A-3A01D8B58113}" type="datetime1">
              <a:rPr lang="en-US" smtClean="0"/>
              <a:t>8/6/2021</a:t>
            </a:fld>
            <a:endParaRPr lang="en-US" dirty="0"/>
          </a:p>
        </p:txBody>
      </p:sp>
      <p:sp>
        <p:nvSpPr>
          <p:cNvPr id="4" name="Footer Placeholder 3"/>
          <p:cNvSpPr>
            <a:spLocks noGrp="1"/>
          </p:cNvSpPr>
          <p:nvPr>
            <p:ph type="ftr" sz="quarter" idx="11"/>
          </p:nvPr>
        </p:nvSpPr>
        <p:spPr/>
        <p:txBody>
          <a:bodyPr/>
          <a:lstStyle/>
          <a:p>
            <a:pPr defTabSz="457200"/>
            <a:endParaRPr lang="en-US" dirty="0"/>
          </a:p>
        </p:txBody>
      </p:sp>
      <p:sp>
        <p:nvSpPr>
          <p:cNvPr id="5" name="Slide Number Placeholder 4"/>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152346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defTabSz="457200"/>
            <a:fld id="{216762B0-F105-4155-8AEE-1A96A3170747}" type="datetime1">
              <a:rPr lang="en-US" smtClean="0"/>
              <a:t>8/6/2021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defTabSz="457200"/>
            <a:endParaRPr lang="en-US" dirty="0"/>
          </a:p>
        </p:txBody>
      </p:sp>
      <p:sp>
        <p:nvSpPr>
          <p:cNvPr id="9" name="Slide Number Placeholder 8"/>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147075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defTabSz="457200"/>
            <a:fld id="{43432248-0AD1-4B2A-81C5-A7B2EC12F694}" type="datetime1">
              <a:rPr lang="en-US" smtClean="0"/>
              <a:t>8/6/2021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defTabSz="457200"/>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208255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defTabSz="457200"/>
            <a:fld id="{B5ED8D9B-B0FC-4A94-8B88-1D69C3A7C415}" type="datetime1">
              <a:rPr lang="en-US" smtClean="0"/>
              <a:t>8/6/2021</a:t>
            </a:fld>
            <a:endParaRPr lang="en-US" dirty="0"/>
          </a:p>
        </p:txBody>
      </p:sp>
      <p:sp>
        <p:nvSpPr>
          <p:cNvPr id="6" name="Footer Placeholder 5"/>
          <p:cNvSpPr>
            <a:spLocks noGrp="1"/>
          </p:cNvSpPr>
          <p:nvPr>
            <p:ph type="ftr" sz="quarter" idx="11"/>
          </p:nvPr>
        </p:nvSpPr>
        <p:spPr/>
        <p:txBody>
          <a:bodyPr/>
          <a:lstStyle/>
          <a:p>
            <a:pPr defTabSz="457200"/>
            <a:endParaRPr lang="en-US" dirty="0"/>
          </a:p>
        </p:txBody>
      </p:sp>
      <p:sp>
        <p:nvSpPr>
          <p:cNvPr id="7" name="Slide Number Placeholder 6"/>
          <p:cNvSpPr>
            <a:spLocks noGrp="1"/>
          </p:cNvSpPr>
          <p:nvPr>
            <p:ph type="sldNum" sz="quarter" idx="12"/>
          </p:nvPr>
        </p:nvSpPr>
        <p:spPr/>
        <p:txBody>
          <a:bodyPr/>
          <a:lstStyle/>
          <a:p>
            <a:pPr defTabSz="457200"/>
            <a:fld id="{4FAB73BC-B049-4115-A692-8D63A059BFB8}" type="slidenum">
              <a:rPr lang="en-US" smtClean="0"/>
              <a:pPr defTabSz="457200"/>
              <a:t>‹Nº›</a:t>
            </a:fld>
            <a:endParaRPr lang="en-US" dirty="0"/>
          </a:p>
        </p:txBody>
      </p:sp>
    </p:spTree>
    <p:extLst>
      <p:ext uri="{BB962C8B-B14F-4D97-AF65-F5344CB8AC3E}">
        <p14:creationId xmlns:p14="http://schemas.microsoft.com/office/powerpoint/2010/main" val="363393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80356423-A5C2-4796-9587-DF4618DBD718}" type="datetime1">
              <a:rPr lang="en-US" smtClean="0"/>
              <a:t>8/6/2021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FAB73BC-B049-4115-A692-8D63A059BFB8}" type="slidenum">
              <a:rPr lang="en-US" smtClean="0"/>
              <a:pPr defTabSz="457200"/>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4622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iat.org/ciatblog-plataformas-digitales-y-la-importancia-de-la-informacion-de-sus-operaciones/?lang=en" TargetMode="External"/><Relationship Id="rId2" Type="http://schemas.openxmlformats.org/officeDocument/2006/relationships/hyperlink" Target="https://www.ciat.org/ciatblog-what-can-tax-administrations-do-in-the-face-of-the-cryptocurrency-boom/?lang=en" TargetMode="External"/><Relationship Id="rId1" Type="http://schemas.openxmlformats.org/officeDocument/2006/relationships/slideLayout" Target="../slideLayouts/slideLayout2.xml"/><Relationship Id="rId4" Type="http://schemas.openxmlformats.org/officeDocument/2006/relationships/hyperlink" Target="https://www.afronomicslaw.org/2020/12/09/digital-economy-in-latin-america-and-the-caribbean-what-can-tax-administrations-do"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ecd.org/tax/exchange-of-tax-information/model-rules-for-reporting-by-platform-operators-with-respect-to-sellers-in-the-sharing-and-gig-economy.htm" TargetMode="External"/><Relationship Id="rId2" Type="http://schemas.openxmlformats.org/officeDocument/2006/relationships/hyperlink" Target="https://www.ciat.org/ciatblog-administraciones-tributarias-y-la-estrategia-de-control-de-las-operaciones-de-comercio-electronico/?lang=en" TargetMode="External"/><Relationship Id="rId1" Type="http://schemas.openxmlformats.org/officeDocument/2006/relationships/slideLayout" Target="../slideLayouts/slideLayout2.xml"/><Relationship Id="rId4" Type="http://schemas.openxmlformats.org/officeDocument/2006/relationships/hyperlink" Target="https://www.ciat.org/blockchain-in-tax-administrations/?lang=e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ciat.org/ciatblog-blockchain-para-mejorar-la-recaudacion-del-iva-parte-2/?lang=en" TargetMode="External"/><Relationship Id="rId2" Type="http://schemas.openxmlformats.org/officeDocument/2006/relationships/hyperlink" Target="https://www.ciat.org/ciatblog-blockchain-para-mejorar-la-recaudacion-del-iva-parte-1/?lang=en" TargetMode="External"/><Relationship Id="rId1" Type="http://schemas.openxmlformats.org/officeDocument/2006/relationships/slideLayout" Target="../slideLayouts/slideLayout2.xml"/><Relationship Id="rId4" Type="http://schemas.openxmlformats.org/officeDocument/2006/relationships/hyperlink" Target="http://kluwertaxblog.com/2021/07/16/big-data-in-tax-administration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biblioteca.ciat.org/opac/book/5741" TargetMode="External"/><Relationship Id="rId2" Type="http://schemas.openxmlformats.org/officeDocument/2006/relationships/hyperlink" Target="https://www.oecd.org/tax/tax-policy/taxing-virtual-currencies-an-overview-of-tax-treatments-and-emerging-tax-policy-issues.htm" TargetMode="External"/><Relationship Id="rId1" Type="http://schemas.openxmlformats.org/officeDocument/2006/relationships/slideLayout" Target="../slideLayouts/slideLayout2.xml"/><Relationship Id="rId4" Type="http://schemas.openxmlformats.org/officeDocument/2006/relationships/hyperlink" Target="https://biblioteca.ciat.org/opac/book/5696"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dgen.org/tax-harmonisation" TargetMode="External"/><Relationship Id="rId2" Type="http://schemas.openxmlformats.org/officeDocument/2006/relationships/hyperlink" Target="https://www.ciat.org/tax-administrations-and-control-of-the-digital-economy/?lang=en" TargetMode="External"/><Relationship Id="rId1" Type="http://schemas.openxmlformats.org/officeDocument/2006/relationships/slideLayout" Target="../slideLayouts/slideLayout2.xml"/><Relationship Id="rId5" Type="http://schemas.openxmlformats.org/officeDocument/2006/relationships/hyperlink" Target="http://kluwertaxblog.com/2021/04/16/the-global-tax-reporting-framework-for-digital-platforms-in-the-sharing-and-gig-economy-importance-for-tax-administrations/" TargetMode="External"/><Relationship Id="rId4" Type="http://schemas.openxmlformats.org/officeDocument/2006/relationships/hyperlink" Target="https://www.ciat.org/tax-administrations-and-the-digital-economy-the-future-is-today/?lang=e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fatf-gafi.org/publications/virtualassets/documents/virtual-assets.html?hf=10&amp;b=0&amp;s=desc(fatf_releasedate)" TargetMode="External"/><Relationship Id="rId2" Type="http://schemas.openxmlformats.org/officeDocument/2006/relationships/hyperlink" Target="http://kluwertaxblog.com/2021/04/09/tax-administrations-and-cryptocurrency-control-strategy/" TargetMode="External"/><Relationship Id="rId1" Type="http://schemas.openxmlformats.org/officeDocument/2006/relationships/slideLayout" Target="../slideLayouts/slideLayout2.xml"/><Relationship Id="rId5" Type="http://schemas.openxmlformats.org/officeDocument/2006/relationships/hyperlink" Target="https://www.fatf-gafi.org/publications/fatfrecommendations/documents/public-consultation-guidance-vasp.html" TargetMode="External"/><Relationship Id="rId4" Type="http://schemas.openxmlformats.org/officeDocument/2006/relationships/hyperlink" Target="https://www.fatf-gafi.org/media/fatf/documents/recommendations/Virtual-Assets-Red-Flag-Indicators.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ciat.org/team/Alfredo-Collosa/"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Rectangle 4"/>
          <p:cNvSpPr/>
          <p:nvPr/>
        </p:nvSpPr>
        <p:spPr>
          <a:xfrm>
            <a:off x="2856372" y="1703424"/>
            <a:ext cx="6360199" cy="4216539"/>
          </a:xfrm>
          <a:prstGeom prst="rect">
            <a:avLst/>
          </a:prstGeom>
        </p:spPr>
        <p:txBody>
          <a:bodyPr wrap="square">
            <a:spAutoFit/>
          </a:bodyPr>
          <a:lstStyle/>
          <a:p>
            <a:pPr algn="ctr"/>
            <a:endParaRPr lang="en-GB" sz="2800" b="1" dirty="0">
              <a:solidFill>
                <a:srgbClr val="92D050"/>
              </a:solidFill>
            </a:endParaRPr>
          </a:p>
          <a:p>
            <a:pPr algn="ctr"/>
            <a:r>
              <a:rPr lang="es-AR" sz="4000" b="1" dirty="0" smtClean="0">
                <a:solidFill>
                  <a:srgbClr val="FFC000"/>
                </a:solidFill>
              </a:rPr>
              <a:t>BLOCKCHAIN AND CRYPTOCURRENCIES </a:t>
            </a:r>
          </a:p>
          <a:p>
            <a:pPr algn="ctr"/>
            <a:r>
              <a:rPr lang="es-AR" sz="4000" b="1" dirty="0" smtClean="0">
                <a:solidFill>
                  <a:srgbClr val="FFC000"/>
                </a:solidFill>
              </a:rPr>
              <a:t>IN TAX ADMINISTRATIONS</a:t>
            </a:r>
          </a:p>
          <a:p>
            <a:pPr algn="ctr"/>
            <a:r>
              <a:rPr lang="es-AR" sz="4000" b="1" dirty="0">
                <a:solidFill>
                  <a:srgbClr val="FFC000"/>
                </a:solidFill>
              </a:rPr>
              <a:t/>
            </a:r>
            <a:br>
              <a:rPr lang="es-AR" sz="4000" b="1" dirty="0">
                <a:solidFill>
                  <a:srgbClr val="FFC000"/>
                </a:solidFill>
              </a:rPr>
            </a:br>
            <a:r>
              <a:rPr lang="en-GB" sz="4000" b="1" dirty="0" smtClean="0">
                <a:solidFill>
                  <a:srgbClr val="FFC000"/>
                </a:solidFill>
              </a:rPr>
              <a:t>Alfredo </a:t>
            </a:r>
            <a:r>
              <a:rPr lang="en-GB" sz="4000" b="1" dirty="0" err="1" smtClean="0">
                <a:solidFill>
                  <a:srgbClr val="FFC000"/>
                </a:solidFill>
              </a:rPr>
              <a:t>Collosa</a:t>
            </a:r>
            <a:r>
              <a:rPr lang="en-GB" sz="4000" b="1" dirty="0" smtClean="0">
                <a:solidFill>
                  <a:srgbClr val="FFC000"/>
                </a:solidFill>
              </a:rPr>
              <a:t/>
            </a:r>
            <a:br>
              <a:rPr lang="en-GB" sz="4000" b="1" dirty="0" smtClean="0">
                <a:solidFill>
                  <a:srgbClr val="FFC000"/>
                </a:solidFill>
              </a:rPr>
            </a:br>
            <a:endParaRPr lang="en-GB" sz="4000" b="1" dirty="0">
              <a:solidFill>
                <a:srgbClr val="FFC000"/>
              </a:solidFill>
            </a:endParaRPr>
          </a:p>
        </p:txBody>
      </p:sp>
      <p:sp>
        <p:nvSpPr>
          <p:cNvPr id="2" name="Marcador de número de diapositiva 1"/>
          <p:cNvSpPr>
            <a:spLocks noGrp="1"/>
          </p:cNvSpPr>
          <p:nvPr>
            <p:ph type="sldNum" sz="quarter" idx="12"/>
          </p:nvPr>
        </p:nvSpPr>
        <p:spPr/>
        <p:txBody>
          <a:bodyPr/>
          <a:lstStyle/>
          <a:p>
            <a:pPr defTabSz="457200"/>
            <a:fld id="{4FAB73BC-B049-4115-A692-8D63A059BFB8}" type="slidenum">
              <a:rPr lang="en-US" smtClean="0"/>
              <a:pPr defTabSz="457200"/>
              <a:t>1</a:t>
            </a:fld>
            <a:endParaRPr lang="en-US" dirty="0"/>
          </a:p>
        </p:txBody>
      </p:sp>
    </p:spTree>
    <p:extLst>
      <p:ext uri="{BB962C8B-B14F-4D97-AF65-F5344CB8AC3E}">
        <p14:creationId xmlns:p14="http://schemas.microsoft.com/office/powerpoint/2010/main" val="3912056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a:solidFill>
                  <a:srgbClr val="FF0000"/>
                </a:solidFill>
                <a:cs typeface="Arial" panose="020B0604020202020204" pitchFamily="34" charset="0"/>
              </a:rPr>
              <a:t>CRYPTOCURRENCIES</a:t>
            </a:r>
            <a:r>
              <a:rPr lang="es-AR" altLang="es-AR" b="1" dirty="0">
                <a:cs typeface="Arial" panose="020B0604020202020204" pitchFamily="34" charset="0"/>
              </a:rPr>
              <a:t/>
            </a:r>
            <a:br>
              <a:rPr lang="es-AR" altLang="es-AR" b="1" dirty="0">
                <a:cs typeface="Arial" panose="020B0604020202020204" pitchFamily="34" charset="0"/>
              </a:rPr>
            </a:br>
            <a:r>
              <a:rPr lang="es-AR" altLang="es-AR" b="1" dirty="0">
                <a:cs typeface="Arial" panose="020B0604020202020204" pitchFamily="34" charset="0"/>
              </a:rPr>
              <a:t>CHALLENGES FOR TAX ADMINISTRATIONS</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rmAutofit fontScale="92500" lnSpcReduction="10000"/>
          </a:bodyPr>
          <a:lstStyle/>
          <a:p>
            <a:pPr algn="just">
              <a:buFont typeface="Wingdings" panose="05000000000000000000" pitchFamily="2" charset="2"/>
              <a:buChar char="q"/>
            </a:pPr>
            <a:r>
              <a:rPr lang="en-GB" sz="2800" dirty="0"/>
              <a:t>THERE IS </a:t>
            </a:r>
            <a:r>
              <a:rPr lang="en-GB" sz="2800" dirty="0">
                <a:solidFill>
                  <a:srgbClr val="FF0000"/>
                </a:solidFill>
              </a:rPr>
              <a:t>NO UNIFORM TAX TREATMENT </a:t>
            </a:r>
            <a:r>
              <a:rPr lang="en-GB" sz="2800" dirty="0"/>
              <a:t>IN THE DIFFERENT COUNTRIES (OECD REPORT TAXING VIRTUAL CURRENCIES).</a:t>
            </a:r>
            <a:endParaRPr lang="es-AR" sz="2800" dirty="0"/>
          </a:p>
          <a:p>
            <a:pPr algn="just">
              <a:buFont typeface="Wingdings" panose="05000000000000000000" pitchFamily="2" charset="2"/>
              <a:buChar char="q"/>
            </a:pPr>
            <a:r>
              <a:rPr lang="en-GB" sz="2800" dirty="0"/>
              <a:t>MAIN DIFFICULTIES: </a:t>
            </a:r>
            <a:r>
              <a:rPr lang="en-GB" sz="2800" dirty="0">
                <a:solidFill>
                  <a:srgbClr val="FF0000"/>
                </a:solidFill>
              </a:rPr>
              <a:t>LACK OF CENTRALIZED CONTROL OVER CRYPTO ASSETS; PSEUDO-ANONYMITY, VALUATION OF THE ASSETS; HYBRID FEATURES.</a:t>
            </a:r>
            <a:endParaRPr lang="es-AR" sz="2800" dirty="0">
              <a:solidFill>
                <a:srgbClr val="FF0000"/>
              </a:solidFill>
            </a:endParaRPr>
          </a:p>
          <a:p>
            <a:pPr algn="just">
              <a:buFont typeface="Wingdings" panose="05000000000000000000" pitchFamily="2" charset="2"/>
              <a:buChar char="q"/>
            </a:pPr>
            <a:r>
              <a:rPr lang="es-AR" sz="2800" dirty="0"/>
              <a:t>FATF (FINANCIAL ACTION TASK FORCE) ALERTS, CRIMES SUCH AS </a:t>
            </a:r>
            <a:r>
              <a:rPr lang="es-AR" sz="2800" dirty="0">
                <a:solidFill>
                  <a:srgbClr val="FF0000"/>
                </a:solidFill>
              </a:rPr>
              <a:t>MONEY LAUNDERING AND FINANCING OF TERRORISM, DRUG TRAFFICKING, ILLEGAL ARMS SMUGGLING, FRAUD, TAX EVASION, CYBERATTACKS, EVASION OF SANCTIONS, CHILD EXPLOITATION, AND HUMAN TRAFFICKING COULD BE COMMITTED THROUGH THE USE OF CRYPTOCURRENCIES</a:t>
            </a:r>
            <a:r>
              <a:rPr lang="es-AR" sz="2800" dirty="0"/>
              <a:t>.</a:t>
            </a:r>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10</a:t>
            </a:fld>
            <a:endParaRPr lang="en-US" dirty="0"/>
          </a:p>
        </p:txBody>
      </p:sp>
    </p:spTree>
    <p:extLst>
      <p:ext uri="{BB962C8B-B14F-4D97-AF65-F5344CB8AC3E}">
        <p14:creationId xmlns:p14="http://schemas.microsoft.com/office/powerpoint/2010/main" val="233411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FAB259-8DC7-DB43-A684-911AFE18283A}"/>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CRYPTOCURRENCIES</a:t>
            </a:r>
            <a:br>
              <a:rPr lang="es-AR" altLang="es-AR" b="1" dirty="0">
                <a:solidFill>
                  <a:srgbClr val="FF0000"/>
                </a:solidFill>
                <a:cs typeface="Arial" panose="020B0604020202020204" pitchFamily="34" charset="0"/>
              </a:rPr>
            </a:br>
            <a:r>
              <a:rPr lang="es-AR" altLang="es-AR" b="1" dirty="0">
                <a:cs typeface="Arial" panose="020B0604020202020204" pitchFamily="34" charset="0"/>
              </a:rPr>
              <a:t>CONTROL STRATEGY</a:t>
            </a:r>
            <a:endParaRPr lang="es-PA" dirty="0"/>
          </a:p>
        </p:txBody>
      </p:sp>
      <p:sp>
        <p:nvSpPr>
          <p:cNvPr id="3" name="Marcador de contenido 2">
            <a:extLst>
              <a:ext uri="{FF2B5EF4-FFF2-40B4-BE49-F238E27FC236}">
                <a16:creationId xmlns:a16="http://schemas.microsoft.com/office/drawing/2014/main" id="{8CE185C0-5587-C342-9B57-BA08C4E3DFC0}"/>
              </a:ext>
            </a:extLst>
          </p:cNvPr>
          <p:cNvSpPr>
            <a:spLocks noGrp="1"/>
          </p:cNvSpPr>
          <p:nvPr>
            <p:ph idx="1"/>
          </p:nvPr>
        </p:nvSpPr>
        <p:spPr/>
        <p:txBody>
          <a:bodyPr anchor="ctr">
            <a:normAutofit/>
          </a:bodyPr>
          <a:lstStyle/>
          <a:p>
            <a:pPr algn="just">
              <a:buFont typeface="Wingdings" panose="05000000000000000000" pitchFamily="2" charset="2"/>
              <a:buChar char="q"/>
            </a:pPr>
            <a:r>
              <a:rPr lang="en-GB" sz="2800" dirty="0"/>
              <a:t>TAS MUST </a:t>
            </a:r>
            <a:r>
              <a:rPr lang="en-GB" sz="2800" dirty="0">
                <a:solidFill>
                  <a:srgbClr val="FF0000"/>
                </a:solidFill>
              </a:rPr>
              <a:t>WORK WITH THE REGULATORY FRAMEWORK OF THEIR COUNTRY </a:t>
            </a:r>
            <a:r>
              <a:rPr lang="en-GB" sz="2800" dirty="0"/>
              <a:t>AND DETERMINE IN EACH SPECIFIC CASE IF </a:t>
            </a:r>
            <a:r>
              <a:rPr lang="en-GB" sz="2800" dirty="0">
                <a:solidFill>
                  <a:srgbClr val="FF0000"/>
                </a:solidFill>
              </a:rPr>
              <a:t>THERE ARE TAXABLE EVENTS </a:t>
            </a:r>
            <a:r>
              <a:rPr lang="en-GB" sz="2800" dirty="0"/>
              <a:t>THAT ARE SUBJECT TO TAXATION. </a:t>
            </a:r>
            <a:endParaRPr lang="es-AR" sz="2800" dirty="0"/>
          </a:p>
          <a:p>
            <a:pPr algn="just">
              <a:buFont typeface="Wingdings" panose="05000000000000000000" pitchFamily="2" charset="2"/>
              <a:buChar char="q"/>
            </a:pPr>
            <a:r>
              <a:rPr lang="en-GB" sz="2800" dirty="0">
                <a:solidFill>
                  <a:srgbClr val="FF0000"/>
                </a:solidFill>
              </a:rPr>
              <a:t>PROPOSE REGULATORY CHANGES </a:t>
            </a:r>
            <a:r>
              <a:rPr lang="en-GB" sz="2800" dirty="0"/>
              <a:t>NECESSARY TO GIVE CERTAINTY TO THE ISSUE, CONSUMER PROTECTION AND IMPROVE CONTROL STRATEGY.</a:t>
            </a:r>
            <a:endParaRPr lang="es-AR" sz="2800" dirty="0"/>
          </a:p>
          <a:p>
            <a:pPr algn="just">
              <a:buFont typeface="Wingdings" panose="05000000000000000000" pitchFamily="2" charset="2"/>
              <a:buChar char="q"/>
            </a:pPr>
            <a:r>
              <a:rPr lang="en-GB" sz="2800" dirty="0"/>
              <a:t>EACH COUNTRY MUST HAVE </a:t>
            </a:r>
            <a:r>
              <a:rPr lang="en-GB" sz="2800" dirty="0">
                <a:solidFill>
                  <a:srgbClr val="FF0000"/>
                </a:solidFill>
              </a:rPr>
              <a:t>CLEAR GUIDANCE AND AN APPLICABLE LEGISLATIVE FRAMEWORK,</a:t>
            </a:r>
            <a:r>
              <a:rPr lang="en-GB" sz="2800" dirty="0"/>
              <a:t> ON HOW VIRTUAL CURRENCIES FIT INTO THE EXISTING TAX FRAMEWORK</a:t>
            </a:r>
            <a:r>
              <a:rPr lang="es-AR" sz="2800" b="1" dirty="0">
                <a:solidFill>
                  <a:schemeClr val="tx1"/>
                </a:solidFill>
                <a:cs typeface="Arial" panose="020B0604020202020204" pitchFamily="34" charset="0"/>
              </a:rPr>
              <a:t>.</a:t>
            </a:r>
            <a:endParaRPr lang="es-AR" sz="28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11</a:t>
            </a:fld>
            <a:endParaRPr lang="en-US" dirty="0"/>
          </a:p>
        </p:txBody>
      </p:sp>
    </p:spTree>
    <p:extLst>
      <p:ext uri="{BB962C8B-B14F-4D97-AF65-F5344CB8AC3E}">
        <p14:creationId xmlns:p14="http://schemas.microsoft.com/office/powerpoint/2010/main" val="1438344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E70FCB-1914-4A40-907A-FBE0FC4F347C}"/>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CRYPTOCURRENCIES</a:t>
            </a:r>
            <a:br>
              <a:rPr lang="es-AR" altLang="es-AR" b="1" dirty="0">
                <a:solidFill>
                  <a:srgbClr val="FF0000"/>
                </a:solidFill>
                <a:cs typeface="Arial" panose="020B0604020202020204" pitchFamily="34" charset="0"/>
              </a:rPr>
            </a:br>
            <a:r>
              <a:rPr lang="es-AR" altLang="es-AR" b="1" dirty="0">
                <a:cs typeface="Arial" panose="020B0604020202020204" pitchFamily="34" charset="0"/>
              </a:rPr>
              <a:t>CONTROL STRATEGY</a:t>
            </a:r>
            <a:endParaRPr lang="es-PA" dirty="0"/>
          </a:p>
        </p:txBody>
      </p:sp>
      <p:sp>
        <p:nvSpPr>
          <p:cNvPr id="3" name="Marcador de contenido 2">
            <a:extLst>
              <a:ext uri="{FF2B5EF4-FFF2-40B4-BE49-F238E27FC236}">
                <a16:creationId xmlns:a16="http://schemas.microsoft.com/office/drawing/2014/main" id="{28C14D45-08AF-304B-ACE8-9300C5F466FA}"/>
              </a:ext>
            </a:extLst>
          </p:cNvPr>
          <p:cNvSpPr>
            <a:spLocks noGrp="1"/>
          </p:cNvSpPr>
          <p:nvPr>
            <p:ph idx="1"/>
          </p:nvPr>
        </p:nvSpPr>
        <p:spPr/>
        <p:txBody>
          <a:bodyPr anchor="ctr">
            <a:normAutofit lnSpcReduction="10000"/>
          </a:bodyPr>
          <a:lstStyle/>
          <a:p>
            <a:pPr algn="just">
              <a:buFont typeface="Wingdings" panose="05000000000000000000" pitchFamily="2" charset="2"/>
              <a:buChar char="q"/>
            </a:pPr>
            <a:r>
              <a:rPr lang="en-GB" sz="3200" dirty="0"/>
              <a:t>TAS MUST </a:t>
            </a:r>
            <a:r>
              <a:rPr lang="en-GB" sz="3200" dirty="0">
                <a:solidFill>
                  <a:srgbClr val="FF0000"/>
                </a:solidFill>
              </a:rPr>
              <a:t>TRAIN THEIR STAFF </a:t>
            </a:r>
            <a:r>
              <a:rPr lang="en-GB" sz="3200" dirty="0"/>
              <a:t>TO CARRY OUT A BETTER CRYPTOCURRENCY CONTROL STRATEGY (NOT ONLY TO IN-DEPTH KNOWLEDGE OF THE </a:t>
            </a:r>
            <a:r>
              <a:rPr lang="en-GB" sz="3200" dirty="0">
                <a:solidFill>
                  <a:srgbClr val="FF0000"/>
                </a:solidFill>
              </a:rPr>
              <a:t>SUBJECT</a:t>
            </a:r>
            <a:r>
              <a:rPr lang="en-GB" sz="3200" dirty="0"/>
              <a:t> BUT TO </a:t>
            </a:r>
            <a:r>
              <a:rPr lang="en-GB" sz="3200" dirty="0">
                <a:solidFill>
                  <a:srgbClr val="FF0000"/>
                </a:solidFill>
              </a:rPr>
              <a:t>NEW SKILLS TO USE MODERN DATA ANALYSIS</a:t>
            </a:r>
            <a:r>
              <a:rPr lang="en-GB" sz="3200" dirty="0"/>
              <a:t> AND RESEARCH TECHNIQUES)</a:t>
            </a:r>
            <a:r>
              <a:rPr lang="en-GB" sz="4000" dirty="0"/>
              <a:t>.</a:t>
            </a:r>
            <a:endParaRPr lang="es-AR" sz="3200" dirty="0"/>
          </a:p>
          <a:p>
            <a:pPr algn="just">
              <a:buFont typeface="Wingdings" panose="05000000000000000000" pitchFamily="2" charset="2"/>
              <a:buChar char="q"/>
            </a:pPr>
            <a:r>
              <a:rPr lang="en-GB" sz="3200" dirty="0"/>
              <a:t>TAS SHOULD </a:t>
            </a:r>
            <a:r>
              <a:rPr lang="en-GB" sz="3200" dirty="0">
                <a:solidFill>
                  <a:srgbClr val="FF0000"/>
                </a:solidFill>
              </a:rPr>
              <a:t>WORK TOGETHER WITH OTHER PUBLIC AND PRIVATE ORGANIZATIONS TO PROMOTE THE TRANSPARENCY </a:t>
            </a:r>
            <a:r>
              <a:rPr lang="en-GB" sz="3200" dirty="0"/>
              <a:t>OF THIS TYPE OF OPERATIONS AND, WHERE APPROPRIATE, </a:t>
            </a:r>
            <a:r>
              <a:rPr lang="en-GB" sz="3200" dirty="0">
                <a:solidFill>
                  <a:srgbClr val="FF0000"/>
                </a:solidFill>
              </a:rPr>
              <a:t>COLLECT THE TAXES.</a:t>
            </a:r>
            <a:endParaRPr lang="es-AR" sz="3200" dirty="0">
              <a:solidFill>
                <a:srgbClr val="FF0000"/>
              </a:solidFill>
            </a:endParaRPr>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12</a:t>
            </a:fld>
            <a:endParaRPr lang="en-US" dirty="0"/>
          </a:p>
        </p:txBody>
      </p:sp>
    </p:spTree>
    <p:extLst>
      <p:ext uri="{BB962C8B-B14F-4D97-AF65-F5344CB8AC3E}">
        <p14:creationId xmlns:p14="http://schemas.microsoft.com/office/powerpoint/2010/main" val="625361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7BC97F-164F-F047-824A-EA4984A75485}"/>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CRYPTOCURRENCIES</a:t>
            </a:r>
            <a:br>
              <a:rPr lang="es-AR" altLang="es-AR" b="1" dirty="0">
                <a:solidFill>
                  <a:srgbClr val="FF0000"/>
                </a:solidFill>
                <a:cs typeface="Arial" panose="020B0604020202020204" pitchFamily="34" charset="0"/>
              </a:rPr>
            </a:br>
            <a:r>
              <a:rPr lang="es-AR" altLang="es-AR" b="1" dirty="0">
                <a:cs typeface="Arial" panose="020B0604020202020204" pitchFamily="34" charset="0"/>
              </a:rPr>
              <a:t>BEST PRACTICES</a:t>
            </a:r>
            <a:endParaRPr lang="es-PA" dirty="0"/>
          </a:p>
        </p:txBody>
      </p:sp>
      <p:sp>
        <p:nvSpPr>
          <p:cNvPr id="3" name="Marcador de contenido 2">
            <a:extLst>
              <a:ext uri="{FF2B5EF4-FFF2-40B4-BE49-F238E27FC236}">
                <a16:creationId xmlns:a16="http://schemas.microsoft.com/office/drawing/2014/main" id="{A45669E3-9124-074E-8642-462885B53881}"/>
              </a:ext>
            </a:extLst>
          </p:cNvPr>
          <p:cNvSpPr>
            <a:spLocks noGrp="1"/>
          </p:cNvSpPr>
          <p:nvPr>
            <p:ph idx="1"/>
          </p:nvPr>
        </p:nvSpPr>
        <p:spPr>
          <a:xfrm>
            <a:off x="1097280" y="1845734"/>
            <a:ext cx="10058400" cy="4326466"/>
          </a:xfrm>
        </p:spPr>
        <p:txBody>
          <a:bodyPr anchor="ctr">
            <a:normAutofit/>
          </a:bodyPr>
          <a:lstStyle/>
          <a:p>
            <a:pPr marL="0" indent="0" algn="ctr">
              <a:buNone/>
            </a:pPr>
            <a:r>
              <a:rPr lang="es-AR" altLang="es-AR" sz="2800" b="1" dirty="0">
                <a:solidFill>
                  <a:schemeClr val="tx1"/>
                </a:solidFill>
                <a:cs typeface="Arial" panose="020B0604020202020204" pitchFamily="34" charset="0"/>
              </a:rPr>
              <a:t>IRS (UNITED STATES) </a:t>
            </a:r>
          </a:p>
          <a:p>
            <a:pPr algn="just">
              <a:buFont typeface="Wingdings" panose="05000000000000000000" pitchFamily="2" charset="2"/>
              <a:buChar char="q"/>
            </a:pPr>
            <a:r>
              <a:rPr lang="en-GB" sz="2400" dirty="0">
                <a:solidFill>
                  <a:srgbClr val="FF0000"/>
                </a:solidFill>
              </a:rPr>
              <a:t>WARNS</a:t>
            </a:r>
            <a:r>
              <a:rPr lang="en-GB" sz="2400" dirty="0"/>
              <a:t> THAT, ACCORDING TO ITS LEGISLATION OPERATIONS WITH CRYPTOCURRENCIES HAS TAX CONSEQUENCES. ALSO </a:t>
            </a:r>
            <a:r>
              <a:rPr lang="en-GB" sz="2400" dirty="0">
                <a:solidFill>
                  <a:srgbClr val="FF0000"/>
                </a:solidFill>
              </a:rPr>
              <a:t>PUBLISHED FREQUENTLY ASKED QUESTIONS (FAQ). </a:t>
            </a:r>
          </a:p>
          <a:p>
            <a:pPr algn="just">
              <a:buFont typeface="Wingdings" panose="05000000000000000000" pitchFamily="2" charset="2"/>
              <a:buChar char="q"/>
            </a:pPr>
            <a:r>
              <a:rPr lang="en-GB" sz="2400" dirty="0">
                <a:solidFill>
                  <a:srgbClr val="FF0000"/>
                </a:solidFill>
              </a:rPr>
              <a:t>FORMED A SPECIAL WORKING GROUP </a:t>
            </a:r>
            <a:r>
              <a:rPr lang="en-GB" sz="2400" dirty="0"/>
              <a:t>WHOSE MISSION IS TO REDUCE TAX EVASION WITH CRYPTOCURRENCIES. (TRAINED IN TRACKING CRYPTOCURRENCIES AND THE SERVICES OF BLOCKCHAIN ANALYSIS COMPANIES).</a:t>
            </a:r>
          </a:p>
          <a:p>
            <a:pPr algn="just">
              <a:buFont typeface="Wingdings" panose="05000000000000000000" pitchFamily="2" charset="2"/>
              <a:buChar char="q"/>
            </a:pPr>
            <a:r>
              <a:rPr lang="es-AR" sz="2400" dirty="0">
                <a:solidFill>
                  <a:srgbClr val="FF0000"/>
                </a:solidFill>
              </a:rPr>
              <a:t>SENDS LETTERS TO TAXPAYERS WITH TRANSACTIONS IN VIRTUAL CURRENCY</a:t>
            </a:r>
            <a:r>
              <a:rPr lang="es-AR" sz="2400" dirty="0"/>
              <a:t>, WHICH POTENTIALLY DO NOT REPORT INCOME OR PAY THE TAX RESULTING FROM TRANSACTIONS IN VIRTUAL CURRENCY OR DO NOT REPORT THEIR TRANSACTIONS CORRECTLY.</a:t>
            </a:r>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13</a:t>
            </a:fld>
            <a:endParaRPr lang="en-US" dirty="0"/>
          </a:p>
        </p:txBody>
      </p:sp>
    </p:spTree>
    <p:extLst>
      <p:ext uri="{BB962C8B-B14F-4D97-AF65-F5344CB8AC3E}">
        <p14:creationId xmlns:p14="http://schemas.microsoft.com/office/powerpoint/2010/main" val="85040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2858D-D823-7046-9E9F-A3B9714F7BE0}"/>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CRYPTOCURRENCIES</a:t>
            </a:r>
            <a:r>
              <a:rPr lang="es-AR" altLang="es-AR" b="1" dirty="0">
                <a:cs typeface="Arial" panose="020B0604020202020204" pitchFamily="34" charset="0"/>
              </a:rPr>
              <a:t/>
            </a:r>
            <a:br>
              <a:rPr lang="es-AR" altLang="es-AR" b="1" dirty="0">
                <a:cs typeface="Arial" panose="020B0604020202020204" pitchFamily="34" charset="0"/>
              </a:rPr>
            </a:br>
            <a:r>
              <a:rPr lang="es-AR" altLang="es-AR" b="1" dirty="0">
                <a:cs typeface="Arial" panose="020B0604020202020204" pitchFamily="34" charset="0"/>
              </a:rPr>
              <a:t>BEST PRACTICES</a:t>
            </a:r>
            <a:endParaRPr lang="es-PA" dirty="0"/>
          </a:p>
        </p:txBody>
      </p:sp>
      <p:sp>
        <p:nvSpPr>
          <p:cNvPr id="3" name="Marcador de contenido 2">
            <a:extLst>
              <a:ext uri="{FF2B5EF4-FFF2-40B4-BE49-F238E27FC236}">
                <a16:creationId xmlns:a16="http://schemas.microsoft.com/office/drawing/2014/main" id="{1F2F5707-C539-894D-BF89-0D90698EB4F3}"/>
              </a:ext>
            </a:extLst>
          </p:cNvPr>
          <p:cNvSpPr>
            <a:spLocks noGrp="1"/>
          </p:cNvSpPr>
          <p:nvPr>
            <p:ph idx="1"/>
          </p:nvPr>
        </p:nvSpPr>
        <p:spPr>
          <a:xfrm>
            <a:off x="1097280" y="1845733"/>
            <a:ext cx="10058400" cy="4356283"/>
          </a:xfrm>
        </p:spPr>
        <p:txBody>
          <a:bodyPr>
            <a:normAutofit/>
          </a:bodyPr>
          <a:lstStyle/>
          <a:p>
            <a:pPr marL="0" indent="0" algn="ctr">
              <a:buNone/>
            </a:pPr>
            <a:r>
              <a:rPr lang="es-AR" altLang="es-AR" b="1" dirty="0">
                <a:solidFill>
                  <a:schemeClr val="tx1"/>
                </a:solidFill>
                <a:cs typeface="Arial" panose="020B0604020202020204" pitchFamily="34" charset="0"/>
              </a:rPr>
              <a:t>HMRC (UNITED KINGDOM) </a:t>
            </a:r>
          </a:p>
          <a:p>
            <a:pPr algn="just">
              <a:buFont typeface="Wingdings" panose="05000000000000000000" pitchFamily="2" charset="2"/>
              <a:buChar char="q"/>
            </a:pPr>
            <a:r>
              <a:rPr lang="en-GB" dirty="0">
                <a:solidFill>
                  <a:srgbClr val="FF0000"/>
                </a:solidFill>
              </a:rPr>
              <a:t>PUBLISHED GUIDANCE </a:t>
            </a:r>
            <a:r>
              <a:rPr lang="en-GB" dirty="0"/>
              <a:t>ON CRYPTOCURRENCY TAXATION. (OFFERING ADVICE ON CRYPTO TAXATION ONE FOR INDIVIDUALS AND THE OTHER FOR BUSINESSES)</a:t>
            </a:r>
          </a:p>
          <a:p>
            <a:pPr marL="0" indent="0" algn="ctr">
              <a:buNone/>
            </a:pPr>
            <a:r>
              <a:rPr lang="en-GB" b="1" dirty="0"/>
              <a:t>ATO (AUSTRALIAN) </a:t>
            </a:r>
          </a:p>
          <a:p>
            <a:pPr algn="just">
              <a:buFont typeface="Wingdings" panose="05000000000000000000" pitchFamily="2" charset="2"/>
              <a:buChar char="q"/>
            </a:pPr>
            <a:r>
              <a:rPr lang="en-GB" dirty="0">
                <a:solidFill>
                  <a:srgbClr val="FF0000"/>
                </a:solidFill>
              </a:rPr>
              <a:t>LAUNCHED A DATA-MATCHING PROGRAM </a:t>
            </a:r>
            <a:r>
              <a:rPr lang="en-GB" dirty="0"/>
              <a:t>THAT USES THIRD-PARTY-DATA TO EXPOSE THE ASSETS OF THE ESTIMATED NEARLY 1M AUSTRALIANS THAT HAVE INVESTED IN CRYPTOCURRENCIES.</a:t>
            </a:r>
          </a:p>
          <a:p>
            <a:pPr marL="0" indent="0" algn="ctr">
              <a:buNone/>
            </a:pPr>
            <a:r>
              <a:rPr lang="en-GB" b="1" dirty="0"/>
              <a:t>NTA (SOUTH KOREA) </a:t>
            </a:r>
          </a:p>
          <a:p>
            <a:pPr algn="just">
              <a:buFont typeface="Wingdings" panose="05000000000000000000" pitchFamily="2" charset="2"/>
              <a:buChar char="q"/>
            </a:pPr>
            <a:r>
              <a:rPr lang="en-GB" dirty="0"/>
              <a:t>HAS ISSUED A </a:t>
            </a:r>
            <a:r>
              <a:rPr lang="en-GB" dirty="0">
                <a:solidFill>
                  <a:srgbClr val="FF0000"/>
                </a:solidFill>
              </a:rPr>
              <a:t>WARNING </a:t>
            </a:r>
            <a:r>
              <a:rPr lang="en-GB" dirty="0"/>
              <a:t>TO THE CRYPTO TRADERS THAT HAVE TO REPORT THEIR EARNINGS EVEN FROM TOKENS HELD IN FOREIGN EXCHANGES THE AGENCY ALERTED THAT SOUTH KOREANS WHO ARE USING OVERSEAS EXCHANGES ARE RESPONSIBLE FOR REPORTING ALL THEIR PROFITS GAINED.</a:t>
            </a:r>
            <a:endParaRPr lang="es-AR" altLang="es-AR" sz="2400" b="1" dirty="0">
              <a:solidFill>
                <a:schemeClr val="tx1"/>
              </a:solidFill>
              <a:cs typeface="Arial" panose="020B0604020202020204" pitchFamily="34" charset="0"/>
            </a:endParaRPr>
          </a:p>
          <a:p>
            <a:pPr algn="just">
              <a:buFont typeface="Wingdings" panose="05000000000000000000" pitchFamily="2" charset="2"/>
              <a:buChar char="q"/>
            </a:pPr>
            <a:endParaRPr lang="es-AR" dirty="0"/>
          </a:p>
          <a:p>
            <a:pPr algn="just">
              <a:buFont typeface="Wingdings" panose="05000000000000000000" pitchFamily="2" charset="2"/>
              <a:buChar char="q"/>
            </a:pPr>
            <a:endParaRPr lang="es-AR" altLang="es-AR" sz="2400" b="1" dirty="0">
              <a:solidFill>
                <a:schemeClr val="tx1"/>
              </a:solidFill>
              <a:cs typeface="Arial" panose="020B0604020202020204" pitchFamily="34" charset="0"/>
            </a:endParaRPr>
          </a:p>
          <a:p>
            <a:endParaRPr lang="es-PA"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14</a:t>
            </a:fld>
            <a:endParaRPr lang="en-US" dirty="0"/>
          </a:p>
        </p:txBody>
      </p:sp>
    </p:spTree>
    <p:extLst>
      <p:ext uri="{BB962C8B-B14F-4D97-AF65-F5344CB8AC3E}">
        <p14:creationId xmlns:p14="http://schemas.microsoft.com/office/powerpoint/2010/main" val="2889254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889F33-2BAE-FF4F-AD26-0DB9F804D032}"/>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CRYPTOCURRENCIES</a:t>
            </a:r>
            <a:br>
              <a:rPr lang="es-AR" altLang="es-AR" b="1" dirty="0">
                <a:solidFill>
                  <a:srgbClr val="FF0000"/>
                </a:solidFill>
                <a:cs typeface="Arial" panose="020B0604020202020204" pitchFamily="34" charset="0"/>
              </a:rPr>
            </a:br>
            <a:r>
              <a:rPr lang="es-AR" altLang="es-AR" b="1" dirty="0">
                <a:cs typeface="Arial" panose="020B0604020202020204" pitchFamily="34" charset="0"/>
              </a:rPr>
              <a:t>BEST PRACTICES</a:t>
            </a:r>
            <a:endParaRPr lang="es-PA" dirty="0"/>
          </a:p>
        </p:txBody>
      </p:sp>
      <p:sp>
        <p:nvSpPr>
          <p:cNvPr id="3" name="Marcador de contenido 2">
            <a:extLst>
              <a:ext uri="{FF2B5EF4-FFF2-40B4-BE49-F238E27FC236}">
                <a16:creationId xmlns:a16="http://schemas.microsoft.com/office/drawing/2014/main" id="{3B10A87F-13EB-0441-BB1A-F445F25956CD}"/>
              </a:ext>
            </a:extLst>
          </p:cNvPr>
          <p:cNvSpPr>
            <a:spLocks noGrp="1"/>
          </p:cNvSpPr>
          <p:nvPr>
            <p:ph idx="1"/>
          </p:nvPr>
        </p:nvSpPr>
        <p:spPr>
          <a:xfrm>
            <a:off x="1097280" y="1845734"/>
            <a:ext cx="10058400" cy="4445736"/>
          </a:xfrm>
        </p:spPr>
        <p:txBody>
          <a:bodyPr anchor="ctr">
            <a:normAutofit fontScale="92500"/>
          </a:bodyPr>
          <a:lstStyle/>
          <a:p>
            <a:pPr marL="0" indent="0" algn="ctr">
              <a:buNone/>
            </a:pPr>
            <a:r>
              <a:rPr lang="en-GB" sz="2400" b="1" dirty="0"/>
              <a:t>AEAT (SPAIN) </a:t>
            </a:r>
          </a:p>
          <a:p>
            <a:pPr algn="just">
              <a:buFont typeface="Wingdings" panose="05000000000000000000" pitchFamily="2" charset="2"/>
              <a:buChar char="q"/>
            </a:pPr>
            <a:r>
              <a:rPr lang="en-GB" sz="2400" dirty="0"/>
              <a:t>2021 ANNUAL TAX AND CUSTOMS CONTROL PLAN: </a:t>
            </a:r>
            <a:r>
              <a:rPr lang="en-GB" sz="2400" dirty="0">
                <a:solidFill>
                  <a:srgbClr val="FF0000"/>
                </a:solidFill>
              </a:rPr>
              <a:t>OBTAINING INFORMATION </a:t>
            </a:r>
            <a:r>
              <a:rPr lang="en-GB" sz="2400" dirty="0"/>
              <a:t>FROM VARIOUS SOURCES ON OPERATIONS CARRIED OUT WITH CRYPTOCURRENCIES; </a:t>
            </a:r>
            <a:r>
              <a:rPr lang="en-GB" sz="2400" dirty="0">
                <a:solidFill>
                  <a:srgbClr val="FF0000"/>
                </a:solidFill>
              </a:rPr>
              <a:t>SYSTEMATIZATION AND ANALYSIS OF THE INFORMATION </a:t>
            </a:r>
            <a:r>
              <a:rPr lang="en-GB" sz="2400" dirty="0"/>
              <a:t>OBTAINED TO FACILITATE THE ACTIONS OF CONTROL, DEVELOP INTERNATIONAL </a:t>
            </a:r>
            <a:r>
              <a:rPr lang="en-GB" sz="2400" dirty="0">
                <a:solidFill>
                  <a:srgbClr val="FF0000"/>
                </a:solidFill>
              </a:rPr>
              <a:t>COOPERATION</a:t>
            </a:r>
            <a:r>
              <a:rPr lang="en-GB" sz="2400" dirty="0"/>
              <a:t> AND PARTICIPATION IN INTERNATIONAL FORUMS.</a:t>
            </a:r>
          </a:p>
          <a:p>
            <a:pPr marL="0" indent="0" algn="ctr">
              <a:buNone/>
            </a:pPr>
            <a:r>
              <a:rPr lang="en-GB" sz="2400" b="1" dirty="0"/>
              <a:t> EUROPEAN COMMISSION </a:t>
            </a:r>
            <a:r>
              <a:rPr lang="en-GB" sz="2400" dirty="0"/>
              <a:t> </a:t>
            </a:r>
          </a:p>
          <a:p>
            <a:pPr algn="just">
              <a:buFont typeface="Wingdings" panose="05000000000000000000" pitchFamily="2" charset="2"/>
              <a:buChar char="q"/>
            </a:pPr>
            <a:r>
              <a:rPr lang="en-GB" sz="2400" dirty="0">
                <a:solidFill>
                  <a:srgbClr val="FF0000"/>
                </a:solidFill>
              </a:rPr>
              <a:t>IMPROVE COOPERATION BETWEEN TAS </a:t>
            </a:r>
            <a:r>
              <a:rPr lang="en-GB" sz="2400" dirty="0"/>
              <a:t>TO HAVE A GREATER CAPACITY TO IDENTIFY TAXPAYERS WHO ARE USING CRYPTO ASSETS AND ELECTRONIC CURRENCIES.</a:t>
            </a:r>
            <a:endParaRPr lang="es-AR" sz="2400" dirty="0"/>
          </a:p>
          <a:p>
            <a:pPr algn="just"/>
            <a:r>
              <a:rPr lang="en-GB" sz="2400" dirty="0"/>
              <a:t>IT HAS RECENTLY PUBLISHED A </a:t>
            </a:r>
            <a:r>
              <a:rPr lang="en-GB" sz="2400" dirty="0">
                <a:solidFill>
                  <a:srgbClr val="FF0000"/>
                </a:solidFill>
              </a:rPr>
              <a:t>PUBLIC CONSULTATION ON AN EXTENSION OF THE CURRENT DIRECTIVE ON ADMINISTRATIVE COOPERATION (DAC 8)  COVERS CRYPTO ASSETS AND DIGITAL MONEY</a:t>
            </a:r>
            <a:r>
              <a:rPr lang="en-GB" sz="2400" dirty="0"/>
              <a:t>.</a:t>
            </a:r>
            <a:endParaRPr lang="es-PA"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15</a:t>
            </a:fld>
            <a:endParaRPr lang="en-US" dirty="0"/>
          </a:p>
        </p:txBody>
      </p:sp>
    </p:spTree>
    <p:extLst>
      <p:ext uri="{BB962C8B-B14F-4D97-AF65-F5344CB8AC3E}">
        <p14:creationId xmlns:p14="http://schemas.microsoft.com/office/powerpoint/2010/main" val="3600126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EC1EBA-2D5E-E345-AF3C-8F775B3F1C29}"/>
              </a:ext>
            </a:extLst>
          </p:cNvPr>
          <p:cNvSpPr>
            <a:spLocks noGrp="1"/>
          </p:cNvSpPr>
          <p:nvPr>
            <p:ph type="title"/>
          </p:nvPr>
        </p:nvSpPr>
        <p:spPr>
          <a:xfrm>
            <a:off x="1097280" y="263527"/>
            <a:ext cx="10058400" cy="1450757"/>
          </a:xfrm>
        </p:spPr>
        <p:txBody>
          <a:bodyPr/>
          <a:lstStyle/>
          <a:p>
            <a:pPr algn="ctr"/>
            <a:r>
              <a:rPr lang="es-AR" altLang="es-AR" b="1" dirty="0">
                <a:solidFill>
                  <a:srgbClr val="FF0000"/>
                </a:solidFill>
                <a:cs typeface="Arial" panose="020B0604020202020204" pitchFamily="34" charset="0"/>
              </a:rPr>
              <a:t>CRYPTOCURRENCIES</a:t>
            </a:r>
            <a:br>
              <a:rPr lang="es-AR" altLang="es-AR" b="1" dirty="0">
                <a:solidFill>
                  <a:srgbClr val="FF0000"/>
                </a:solidFill>
                <a:cs typeface="Arial" panose="020B0604020202020204" pitchFamily="34" charset="0"/>
              </a:rPr>
            </a:br>
            <a:r>
              <a:rPr lang="es-AR" altLang="es-AR" b="1" dirty="0">
                <a:cs typeface="Arial" panose="020B0604020202020204" pitchFamily="34" charset="0"/>
              </a:rPr>
              <a:t>BEST PRACTICES</a:t>
            </a:r>
            <a:endParaRPr lang="es-PA" dirty="0"/>
          </a:p>
        </p:txBody>
      </p:sp>
      <p:sp>
        <p:nvSpPr>
          <p:cNvPr id="3" name="Marcador de contenido 2">
            <a:extLst>
              <a:ext uri="{FF2B5EF4-FFF2-40B4-BE49-F238E27FC236}">
                <a16:creationId xmlns:a16="http://schemas.microsoft.com/office/drawing/2014/main" id="{F8E6755B-8856-E744-BB3C-4F697A213590}"/>
              </a:ext>
            </a:extLst>
          </p:cNvPr>
          <p:cNvSpPr>
            <a:spLocks noGrp="1"/>
          </p:cNvSpPr>
          <p:nvPr>
            <p:ph idx="1"/>
          </p:nvPr>
        </p:nvSpPr>
        <p:spPr/>
        <p:txBody>
          <a:bodyPr anchor="ctr">
            <a:normAutofit lnSpcReduction="10000"/>
          </a:bodyPr>
          <a:lstStyle/>
          <a:p>
            <a:pPr algn="ctr"/>
            <a:r>
              <a:rPr lang="en-GB" sz="3200" b="1" dirty="0"/>
              <a:t>OECD </a:t>
            </a:r>
          </a:p>
          <a:p>
            <a:pPr algn="just">
              <a:buFont typeface="Wingdings" pitchFamily="2" charset="2"/>
              <a:buChar char="q"/>
            </a:pPr>
            <a:r>
              <a:rPr lang="en-GB" sz="3200" dirty="0">
                <a:solidFill>
                  <a:srgbClr val="FF0000"/>
                </a:solidFill>
              </a:rPr>
              <a:t>PLANS TO BEGIN IN 2021 TO COLLECT AND EXCHANGE INFORMATION</a:t>
            </a:r>
            <a:r>
              <a:rPr lang="en-GB" sz="3200" dirty="0"/>
              <a:t> ON THESE ASSETS AT THE NATIONAL LEVEL, TAKING ADVANTAGE OF THE EXPERIENCE OF THE AUTOMATIC EXCHANGE OF FINANCIAL ACCOUNTS, </a:t>
            </a:r>
            <a:r>
              <a:rPr lang="en-GB" sz="3200" dirty="0">
                <a:solidFill>
                  <a:srgbClr val="FF0000"/>
                </a:solidFill>
              </a:rPr>
              <a:t>ACCORDING TO THE “COMMON REPORTING STANDARD” (CRS), </a:t>
            </a:r>
            <a:r>
              <a:rPr lang="en-GB" sz="3200" dirty="0"/>
              <a:t>INCREASING, YEAR AFTER YEAR, PARTICIPATING COUNTRIES, ACCOUNTS REACHED, AND AMOUNTS COVERED.</a:t>
            </a:r>
            <a:endParaRPr lang="es-PA" sz="32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16</a:t>
            </a:fld>
            <a:endParaRPr lang="en-US" dirty="0"/>
          </a:p>
        </p:txBody>
      </p:sp>
    </p:spTree>
    <p:extLst>
      <p:ext uri="{BB962C8B-B14F-4D97-AF65-F5344CB8AC3E}">
        <p14:creationId xmlns:p14="http://schemas.microsoft.com/office/powerpoint/2010/main" val="4168673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A6D8B2-DB9B-E54E-A145-FFC601D409D4}"/>
              </a:ext>
            </a:extLst>
          </p:cNvPr>
          <p:cNvSpPr>
            <a:spLocks noGrp="1"/>
          </p:cNvSpPr>
          <p:nvPr>
            <p:ph type="title"/>
          </p:nvPr>
        </p:nvSpPr>
        <p:spPr/>
        <p:txBody>
          <a:bodyPr>
            <a:normAutofit/>
          </a:bodyPr>
          <a:lstStyle/>
          <a:p>
            <a:pPr algn="ctr"/>
            <a:r>
              <a:rPr lang="es-AR" altLang="es-AR" b="1" dirty="0">
                <a:solidFill>
                  <a:srgbClr val="FF0000"/>
                </a:solidFill>
                <a:cs typeface="Arial" panose="020B0604020202020204" pitchFamily="34" charset="0"/>
              </a:rPr>
              <a:t>FINAL IDEAS. RECOMENDATIONS</a:t>
            </a:r>
            <a:endParaRPr lang="es-PA" dirty="0"/>
          </a:p>
        </p:txBody>
      </p:sp>
      <p:sp>
        <p:nvSpPr>
          <p:cNvPr id="3" name="Marcador de contenido 2">
            <a:extLst>
              <a:ext uri="{FF2B5EF4-FFF2-40B4-BE49-F238E27FC236}">
                <a16:creationId xmlns:a16="http://schemas.microsoft.com/office/drawing/2014/main" id="{1AEA3662-9115-4A48-887A-BE350CA3235F}"/>
              </a:ext>
            </a:extLst>
          </p:cNvPr>
          <p:cNvSpPr>
            <a:spLocks noGrp="1"/>
          </p:cNvSpPr>
          <p:nvPr>
            <p:ph idx="1"/>
          </p:nvPr>
        </p:nvSpPr>
        <p:spPr/>
        <p:txBody>
          <a:bodyPr anchor="ctr">
            <a:normAutofit/>
          </a:bodyPr>
          <a:lstStyle/>
          <a:p>
            <a:pPr algn="just">
              <a:buFont typeface="Wingdings" panose="05000000000000000000" pitchFamily="2" charset="2"/>
              <a:buChar char="q"/>
            </a:pPr>
            <a:r>
              <a:rPr lang="es-AR" sz="2400" dirty="0"/>
              <a:t>IT IS ESSENTIAL TO </a:t>
            </a:r>
            <a:r>
              <a:rPr lang="es-AR" sz="2400" dirty="0">
                <a:solidFill>
                  <a:srgbClr val="FF0000"/>
                </a:solidFill>
              </a:rPr>
              <a:t>EXPAND THE TAX BASES </a:t>
            </a:r>
            <a:r>
              <a:rPr lang="es-AR" sz="2400" dirty="0"/>
              <a:t>BY INCLUDING NEW TAXPAYERS OR CAPTURING TAXABLE MATTER THAT IS HIDDEN INSIDE OR OUTSIDE EACH COUNTRY, THUS AVOIDING DIRECTING THE CONTROLS ALWAYS TO THE SAME GROUP OF TAXPAYERS. </a:t>
            </a:r>
            <a:endParaRPr lang="es-AR" sz="2400" dirty="0" smtClean="0"/>
          </a:p>
          <a:p>
            <a:pPr algn="just">
              <a:buFont typeface="Wingdings" panose="05000000000000000000" pitchFamily="2" charset="2"/>
              <a:buChar char="q"/>
            </a:pPr>
            <a:r>
              <a:rPr lang="es-AR" sz="2400" dirty="0">
                <a:solidFill>
                  <a:srgbClr val="FF0000"/>
                </a:solidFill>
              </a:rPr>
              <a:t>IT IS VITAL THAT THE TAS HAVE INFORMATION ON THE AGENTS AND THEIR ECONOMIC ACTIVITIES</a:t>
            </a:r>
            <a:r>
              <a:rPr lang="es-AR" sz="2400" dirty="0"/>
              <a:t>, AS WELL AS THE REGULATORY CAPACITY TO DETERMINE THEIR OBLIGATIONS AND THE MANAGEMENT CAPACITY TO EFFICIENTLY APPLY THE LEGISLATION</a:t>
            </a:r>
            <a:r>
              <a:rPr lang="es-AR" sz="2400" dirty="0" smtClean="0"/>
              <a:t>.</a:t>
            </a:r>
            <a:endParaRPr lang="es-AR" sz="2400" dirty="0"/>
          </a:p>
        </p:txBody>
      </p:sp>
      <p:sp>
        <p:nvSpPr>
          <p:cNvPr id="5" name="Marcador de número de diapositiva 4"/>
          <p:cNvSpPr>
            <a:spLocks noGrp="1"/>
          </p:cNvSpPr>
          <p:nvPr>
            <p:ph type="sldNum" sz="quarter" idx="12"/>
          </p:nvPr>
        </p:nvSpPr>
        <p:spPr/>
        <p:txBody>
          <a:bodyPr/>
          <a:lstStyle/>
          <a:p>
            <a:pPr defTabSz="457200"/>
            <a:fld id="{4FAB73BC-B049-4115-A692-8D63A059BFB8}" type="slidenum">
              <a:rPr lang="en-US" smtClean="0"/>
              <a:pPr defTabSz="457200"/>
              <a:t>17</a:t>
            </a:fld>
            <a:endParaRPr lang="en-US" dirty="0"/>
          </a:p>
        </p:txBody>
      </p:sp>
    </p:spTree>
    <p:extLst>
      <p:ext uri="{BB962C8B-B14F-4D97-AF65-F5344CB8AC3E}">
        <p14:creationId xmlns:p14="http://schemas.microsoft.com/office/powerpoint/2010/main" val="298100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0148B-9301-9841-8072-C1B3C29703C7}"/>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FINAL IDEAS. RECOMENDATIONS</a:t>
            </a:r>
            <a:endParaRPr lang="es-PA" dirty="0"/>
          </a:p>
        </p:txBody>
      </p:sp>
      <p:sp>
        <p:nvSpPr>
          <p:cNvPr id="3" name="Marcador de contenido 2">
            <a:extLst>
              <a:ext uri="{FF2B5EF4-FFF2-40B4-BE49-F238E27FC236}">
                <a16:creationId xmlns:a16="http://schemas.microsoft.com/office/drawing/2014/main" id="{2C47A3D7-5926-0446-B179-496C3612D8F7}"/>
              </a:ext>
            </a:extLst>
          </p:cNvPr>
          <p:cNvSpPr>
            <a:spLocks noGrp="1"/>
          </p:cNvSpPr>
          <p:nvPr>
            <p:ph idx="1"/>
          </p:nvPr>
        </p:nvSpPr>
        <p:spPr/>
        <p:txBody>
          <a:bodyPr anchor="ctr">
            <a:normAutofit/>
          </a:bodyPr>
          <a:lstStyle/>
          <a:p>
            <a:pPr algn="just">
              <a:buFont typeface="Wingdings" panose="05000000000000000000" pitchFamily="2" charset="2"/>
              <a:buChar char="q"/>
            </a:pPr>
            <a:r>
              <a:rPr lang="es-AR" sz="2400" dirty="0"/>
              <a:t>TAS SHOULD </a:t>
            </a:r>
            <a:r>
              <a:rPr lang="es-AR" sz="2400" dirty="0">
                <a:solidFill>
                  <a:srgbClr val="FF0000"/>
                </a:solidFill>
              </a:rPr>
              <a:t>EXPLORE THE USE OF NEW TECHNOLOGIES</a:t>
            </a:r>
            <a:r>
              <a:rPr lang="es-AR" sz="2400" dirty="0"/>
              <a:t>, ANALYTICAL TOOLS AND DATA ANALYSIS FOR IMPROVING COMPLIANCE, </a:t>
            </a:r>
            <a:r>
              <a:rPr lang="es-AR" sz="2400" dirty="0">
                <a:solidFill>
                  <a:srgbClr val="FF0000"/>
                </a:solidFill>
              </a:rPr>
              <a:t>REDUCING THE ADMINISTRATIVE BURDEN, CREATING EFFICIENCY AND IMPROVING TAXPAYER SERVICES.</a:t>
            </a:r>
            <a:r>
              <a:rPr lang="es-AR" sz="2400" dirty="0"/>
              <a:t> </a:t>
            </a:r>
          </a:p>
          <a:p>
            <a:pPr algn="just" hangingPunct="0">
              <a:buFont typeface="Wingdings" panose="05000000000000000000" pitchFamily="2" charset="2"/>
              <a:buChar char="q"/>
            </a:pPr>
            <a:r>
              <a:rPr lang="es-AR" sz="2400" dirty="0" smtClean="0">
                <a:solidFill>
                  <a:srgbClr val="FF0000"/>
                </a:solidFill>
              </a:rPr>
              <a:t>THE NEW CONTROL STRATEGIES </a:t>
            </a:r>
            <a:r>
              <a:rPr lang="es-AR" sz="2400" dirty="0">
                <a:solidFill>
                  <a:srgbClr val="FF0000"/>
                </a:solidFill>
              </a:rPr>
              <a:t>REQUIRE REGULATORY CHANGES, VERY GOOD INFORMATION MANAGEMENT, INTELLIGENT CONTROL PLANS AND TRAINING OF HUMAN RESOURCES WITH NEW DIGITAL SKILLS</a:t>
            </a:r>
            <a:r>
              <a:rPr lang="es-AR" sz="2400" dirty="0"/>
              <a:t>.</a:t>
            </a:r>
            <a:endParaRPr lang="es-PA"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18</a:t>
            </a:fld>
            <a:endParaRPr lang="en-US" dirty="0"/>
          </a:p>
        </p:txBody>
      </p:sp>
    </p:spTree>
    <p:extLst>
      <p:ext uri="{BB962C8B-B14F-4D97-AF65-F5344CB8AC3E}">
        <p14:creationId xmlns:p14="http://schemas.microsoft.com/office/powerpoint/2010/main" val="484326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0148B-9301-9841-8072-C1B3C29703C7}"/>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FINAL IDEAS. RECOMENDATIONS</a:t>
            </a:r>
            <a:endParaRPr lang="es-PA" dirty="0"/>
          </a:p>
        </p:txBody>
      </p:sp>
      <p:sp>
        <p:nvSpPr>
          <p:cNvPr id="3" name="Marcador de contenido 2">
            <a:extLst>
              <a:ext uri="{FF2B5EF4-FFF2-40B4-BE49-F238E27FC236}">
                <a16:creationId xmlns:a16="http://schemas.microsoft.com/office/drawing/2014/main" id="{2C47A3D7-5926-0446-B179-496C3612D8F7}"/>
              </a:ext>
            </a:extLst>
          </p:cNvPr>
          <p:cNvSpPr>
            <a:spLocks noGrp="1"/>
          </p:cNvSpPr>
          <p:nvPr>
            <p:ph idx="1"/>
          </p:nvPr>
        </p:nvSpPr>
        <p:spPr>
          <a:xfrm>
            <a:off x="1120503" y="1845734"/>
            <a:ext cx="10058400" cy="4023360"/>
          </a:xfrm>
        </p:spPr>
        <p:txBody>
          <a:bodyPr anchor="ctr">
            <a:normAutofit/>
          </a:bodyPr>
          <a:lstStyle/>
          <a:p>
            <a:pPr algn="just">
              <a:buFont typeface="Wingdings" panose="05000000000000000000" pitchFamily="2" charset="2"/>
              <a:buChar char="q"/>
            </a:pPr>
            <a:r>
              <a:rPr lang="es-AR" sz="2400" dirty="0" smtClean="0">
                <a:solidFill>
                  <a:srgbClr val="FF0000"/>
                </a:solidFill>
              </a:rPr>
              <a:t>THE POTENTIAL OF BLOCKCHAIN IS ENORMOUS </a:t>
            </a:r>
            <a:r>
              <a:rPr lang="es-AR" sz="2400" dirty="0" smtClean="0"/>
              <a:t>AND WILL CHANGE MANY ASPECTS OF OUR LIVES, NOT ONLY IN THE TAX AREA.</a:t>
            </a:r>
          </a:p>
          <a:p>
            <a:pPr algn="just">
              <a:buFont typeface="Wingdings" panose="05000000000000000000" pitchFamily="2" charset="2"/>
              <a:buChar char="q"/>
            </a:pPr>
            <a:r>
              <a:rPr lang="es-AR" sz="2400" dirty="0" smtClean="0">
                <a:solidFill>
                  <a:srgbClr val="FF0000"/>
                </a:solidFill>
              </a:rPr>
              <a:t>THE ADVANTAGES OF BLOCKCHAIN</a:t>
            </a:r>
            <a:r>
              <a:rPr lang="es-AR" sz="2400" dirty="0" smtClean="0"/>
              <a:t>, SUCH AS TRANSPARENCY, EFFICIENCY, DATA INTEGRITY, AND SECURITY, CAN BENEFIT TAS IN MULTIPLE WAYS, JUST AS THE CHARACTERISTIC OF DECENTRALIZATION CAN IMPROVE ITS </a:t>
            </a:r>
            <a:r>
              <a:rPr lang="es-AR" sz="2400" dirty="0" smtClean="0">
                <a:solidFill>
                  <a:srgbClr val="FF0000"/>
                </a:solidFill>
              </a:rPr>
              <a:t>EFFICIENCY AND ITS INTERACTION </a:t>
            </a:r>
            <a:r>
              <a:rPr lang="es-AR" sz="2400" dirty="0" smtClean="0"/>
              <a:t>BETWEEN MULTIPLE ACTORS, BY OFFERING A MORE EQUITABLE ENVIRONMENT FOR ALL STAKEHOLDERS.</a:t>
            </a:r>
          </a:p>
          <a:p>
            <a:pPr algn="just">
              <a:buFont typeface="Wingdings" panose="05000000000000000000" pitchFamily="2" charset="2"/>
              <a:buChar char="q"/>
            </a:pPr>
            <a:endParaRPr lang="es-PA"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19</a:t>
            </a:fld>
            <a:endParaRPr lang="en-US" dirty="0"/>
          </a:p>
        </p:txBody>
      </p:sp>
    </p:spTree>
    <p:extLst>
      <p:ext uri="{BB962C8B-B14F-4D97-AF65-F5344CB8AC3E}">
        <p14:creationId xmlns:p14="http://schemas.microsoft.com/office/powerpoint/2010/main" val="2091808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1DF90B-3099-7F47-B551-E15EFE4033FB}"/>
              </a:ext>
            </a:extLst>
          </p:cNvPr>
          <p:cNvSpPr>
            <a:spLocks noGrp="1"/>
          </p:cNvSpPr>
          <p:nvPr>
            <p:ph type="title"/>
          </p:nvPr>
        </p:nvSpPr>
        <p:spPr/>
        <p:txBody>
          <a:bodyPr/>
          <a:lstStyle/>
          <a:p>
            <a:pPr algn="ctr"/>
            <a:r>
              <a:rPr lang="es-AR" altLang="es-AR" b="1" dirty="0"/>
              <a:t>BACKGROUND</a:t>
            </a:r>
            <a:endParaRPr lang="es-PA" dirty="0"/>
          </a:p>
        </p:txBody>
      </p:sp>
      <p:sp>
        <p:nvSpPr>
          <p:cNvPr id="3" name="Marcador de contenido 2">
            <a:extLst>
              <a:ext uri="{FF2B5EF4-FFF2-40B4-BE49-F238E27FC236}">
                <a16:creationId xmlns:a16="http://schemas.microsoft.com/office/drawing/2014/main" id="{D506D35E-AC10-0D4E-B238-639BAF2438B8}"/>
              </a:ext>
            </a:extLst>
          </p:cNvPr>
          <p:cNvSpPr>
            <a:spLocks noGrp="1"/>
          </p:cNvSpPr>
          <p:nvPr>
            <p:ph idx="1"/>
          </p:nvPr>
        </p:nvSpPr>
        <p:spPr>
          <a:xfrm>
            <a:off x="1097280" y="1845734"/>
            <a:ext cx="10058400" cy="4376162"/>
          </a:xfrm>
        </p:spPr>
        <p:txBody>
          <a:bodyPr>
            <a:normAutofit fontScale="92500" lnSpcReduction="10000"/>
          </a:bodyPr>
          <a:lstStyle/>
          <a:p>
            <a:pPr marL="607061" indent="-342900" algn="just">
              <a:spcBef>
                <a:spcPts val="1800"/>
              </a:spcBef>
              <a:buFont typeface="Wingdings" panose="05000000000000000000" pitchFamily="2" charset="2"/>
              <a:buChar char="q"/>
              <a:tabLst>
                <a:tab pos="355600" algn="l"/>
              </a:tabLst>
            </a:pPr>
            <a:r>
              <a:rPr lang="es-AR" sz="2400" dirty="0"/>
              <a:t>COVID-19 PANDEMIC EXPONENTIAL INCREASE OF DIGITAL ECONOMY (E-COMMERCE, DIGITAL PLATFORMS, CRYPTOASSETS, CRIPTOCURRENCIES, ONLINE SERVICES AND ADVERTISING, AMONG OTHERS).</a:t>
            </a:r>
          </a:p>
          <a:p>
            <a:pPr marL="607061" indent="-342900" algn="just">
              <a:spcBef>
                <a:spcPts val="1800"/>
              </a:spcBef>
              <a:buFont typeface="Wingdings" panose="05000000000000000000" pitchFamily="2" charset="2"/>
              <a:buChar char="q"/>
              <a:tabLst>
                <a:tab pos="355600" algn="l"/>
              </a:tabLst>
            </a:pPr>
            <a:r>
              <a:rPr lang="en-GB" sz="2400" dirty="0">
                <a:solidFill>
                  <a:srgbClr val="000000"/>
                </a:solidFill>
                <a:ea typeface="Calibri" panose="020F0502020204030204" pitchFamily="34" charset="0"/>
              </a:rPr>
              <a:t>PROFOUND CHANGE IN THE CONSUMPTION HABITS OF THE POPULATION.</a:t>
            </a:r>
          </a:p>
          <a:p>
            <a:pPr marL="607061" indent="-342900" algn="just">
              <a:spcBef>
                <a:spcPts val="1800"/>
              </a:spcBef>
              <a:buFont typeface="Wingdings" panose="05000000000000000000" pitchFamily="2" charset="2"/>
              <a:buChar char="q"/>
              <a:tabLst>
                <a:tab pos="355600" algn="l"/>
              </a:tabLst>
            </a:pPr>
            <a:r>
              <a:rPr lang="es-AR" sz="2400" dirty="0"/>
              <a:t>SUBSTANTIAL LOSSES IN TAX COLLECTION, INCREASED INEQUALITY AND UNFAIR COMPETITION.</a:t>
            </a:r>
          </a:p>
          <a:p>
            <a:pPr marL="607061" indent="-342900" algn="just">
              <a:spcBef>
                <a:spcPts val="1800"/>
              </a:spcBef>
              <a:buFont typeface="Wingdings" panose="05000000000000000000" pitchFamily="2" charset="2"/>
              <a:buChar char="q"/>
              <a:tabLst>
                <a:tab pos="355600" algn="l"/>
              </a:tabLst>
            </a:pPr>
            <a:r>
              <a:rPr lang="en-GB" sz="2400" dirty="0"/>
              <a:t>NEED TO SAFEGUARD TAX REVENUE TO PROTECT THE FINANCING OF EXPENDITURES NEEDED TO ADDRESS THE CRISIS. </a:t>
            </a:r>
          </a:p>
          <a:p>
            <a:pPr marL="607061" indent="-342900" algn="just">
              <a:spcBef>
                <a:spcPts val="1800"/>
              </a:spcBef>
              <a:buFont typeface="Wingdings" panose="05000000000000000000" pitchFamily="2" charset="2"/>
              <a:buChar char="q"/>
              <a:tabLst>
                <a:tab pos="355600" algn="l"/>
              </a:tabLst>
            </a:pPr>
            <a:r>
              <a:rPr lang="es-AR" sz="2400" dirty="0" smtClean="0"/>
              <a:t>TAX ADMINISTRATIONS ARE USING NEW TICS.</a:t>
            </a:r>
            <a:endParaRPr lang="es-AR" sz="2400" dirty="0"/>
          </a:p>
          <a:p>
            <a:pPr marL="607061" indent="-342900" algn="just">
              <a:spcBef>
                <a:spcPts val="1800"/>
              </a:spcBef>
              <a:buFont typeface="Wingdings" panose="05000000000000000000" pitchFamily="2" charset="2"/>
              <a:buChar char="q"/>
              <a:tabLst>
                <a:tab pos="355600" algn="l"/>
              </a:tabLst>
            </a:pPr>
            <a:r>
              <a:rPr lang="en-GB" sz="2400" dirty="0" smtClean="0">
                <a:solidFill>
                  <a:srgbClr val="FF0000"/>
                </a:solidFill>
              </a:rPr>
              <a:t>¿BLOCKCHAIN IN TAX ADMINISTRATIONS? </a:t>
            </a:r>
            <a:endParaRPr lang="es-AR" sz="2400" dirty="0">
              <a:solidFill>
                <a:srgbClr val="FF0000"/>
              </a:solidFill>
            </a:endParaRPr>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a:t>
            </a:fld>
            <a:endParaRPr lang="en-US" dirty="0"/>
          </a:p>
        </p:txBody>
      </p:sp>
    </p:spTree>
    <p:extLst>
      <p:ext uri="{BB962C8B-B14F-4D97-AF65-F5344CB8AC3E}">
        <p14:creationId xmlns:p14="http://schemas.microsoft.com/office/powerpoint/2010/main" val="2695584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0148B-9301-9841-8072-C1B3C29703C7}"/>
              </a:ext>
            </a:extLst>
          </p:cNvPr>
          <p:cNvSpPr>
            <a:spLocks noGrp="1"/>
          </p:cNvSpPr>
          <p:nvPr>
            <p:ph type="title"/>
          </p:nvPr>
        </p:nvSpPr>
        <p:spPr/>
        <p:txBody>
          <a:bodyPr/>
          <a:lstStyle/>
          <a:p>
            <a:pPr algn="ctr"/>
            <a:r>
              <a:rPr lang="es-AR" altLang="es-AR" b="1" dirty="0" smtClean="0">
                <a:solidFill>
                  <a:srgbClr val="FF0000"/>
                </a:solidFill>
                <a:cs typeface="Arial" panose="020B0604020202020204" pitchFamily="34" charset="0"/>
              </a:rPr>
              <a:t>FINAL </a:t>
            </a:r>
            <a:r>
              <a:rPr lang="es-AR" altLang="es-AR" b="1" dirty="0">
                <a:solidFill>
                  <a:srgbClr val="FF0000"/>
                </a:solidFill>
                <a:cs typeface="Arial" panose="020B0604020202020204" pitchFamily="34" charset="0"/>
              </a:rPr>
              <a:t>IDEAS. RECOMENDATIONS</a:t>
            </a:r>
            <a:endParaRPr lang="es-PA" dirty="0"/>
          </a:p>
        </p:txBody>
      </p:sp>
      <p:sp>
        <p:nvSpPr>
          <p:cNvPr id="3" name="Marcador de contenido 2">
            <a:extLst>
              <a:ext uri="{FF2B5EF4-FFF2-40B4-BE49-F238E27FC236}">
                <a16:creationId xmlns:a16="http://schemas.microsoft.com/office/drawing/2014/main" id="{2C47A3D7-5926-0446-B179-496C3612D8F7}"/>
              </a:ext>
            </a:extLst>
          </p:cNvPr>
          <p:cNvSpPr>
            <a:spLocks noGrp="1"/>
          </p:cNvSpPr>
          <p:nvPr>
            <p:ph idx="1"/>
          </p:nvPr>
        </p:nvSpPr>
        <p:spPr/>
        <p:txBody>
          <a:bodyPr anchor="ctr">
            <a:normAutofit/>
          </a:bodyPr>
          <a:lstStyle/>
          <a:p>
            <a:pPr algn="just">
              <a:buFont typeface="Wingdings" panose="05000000000000000000" pitchFamily="2" charset="2"/>
              <a:buChar char="q"/>
            </a:pPr>
            <a:r>
              <a:rPr lang="es-AR" dirty="0"/>
              <a:t>IT WILL BE NECESSARY TO ANALYZE IN EACH PARTICULAR CASE CONSIDERING THE CONTEXT OF EACH TA THE POSSIBLE APPLICATION AND ITS </a:t>
            </a:r>
            <a:r>
              <a:rPr lang="es-AR" dirty="0">
                <a:solidFill>
                  <a:srgbClr val="FF0000"/>
                </a:solidFill>
              </a:rPr>
              <a:t>BENEFITS AND COSTS.</a:t>
            </a:r>
          </a:p>
          <a:p>
            <a:pPr algn="just">
              <a:buFont typeface="Wingdings" panose="05000000000000000000" pitchFamily="2" charset="2"/>
              <a:buChar char="q"/>
            </a:pPr>
            <a:r>
              <a:rPr lang="es-AR" dirty="0" smtClean="0">
                <a:solidFill>
                  <a:srgbClr val="FF0000"/>
                </a:solidFill>
              </a:rPr>
              <a:t>TO INCORPORATE BLOCKCHAIN INTO THE TAS</a:t>
            </a:r>
            <a:r>
              <a:rPr lang="es-AR" dirty="0" smtClean="0"/>
              <a:t>, AMONG OTHER ISSUES WE MUST BUILD THE OPERATION ECOSYSTEM, THE INCORPORATION OF USERS, THE INITIALIZATION OF PROCESSES AND INTEGRATION WITH EXISTING SYSTEMS, AND SOLVING THE PERSISTENT PROBLEMS OF THE PAST IN TERMS OF DATA QUALITY OR THE CREATION OF A LEGAL BASE THAT SUPPORTS THE NEW TRANSACTIONS.</a:t>
            </a:r>
          </a:p>
          <a:p>
            <a:pPr algn="just">
              <a:buFont typeface="Wingdings" panose="05000000000000000000" pitchFamily="2" charset="2"/>
              <a:buChar char="q"/>
            </a:pPr>
            <a:r>
              <a:rPr lang="es-AR" dirty="0" smtClean="0">
                <a:solidFill>
                  <a:srgbClr val="FF0000"/>
                </a:solidFill>
              </a:rPr>
              <a:t>IT IS VITAL TO WORK ON THE QUALITY OF THE “INPUT” DATA,</a:t>
            </a:r>
            <a:r>
              <a:rPr lang="es-AR" dirty="0" smtClean="0"/>
              <a:t> OR WHAT THE TECHNOLOGY WILL RECEIVE, AS IT IS COMMONLY SAID IN COMPUTING IF WHAT ENTERS IS “GARBAGE”, WHAT COMES OUT IS “GARBAGE.”</a:t>
            </a:r>
          </a:p>
          <a:p>
            <a:pPr algn="just">
              <a:buFont typeface="Wingdings" panose="05000000000000000000" pitchFamily="2" charset="2"/>
              <a:buChar char="q"/>
            </a:pPr>
            <a:endParaRPr lang="es-AR" dirty="0" smtClean="0"/>
          </a:p>
          <a:p>
            <a:pPr algn="just">
              <a:buFont typeface="Wingdings" panose="05000000000000000000" pitchFamily="2" charset="2"/>
              <a:buChar char="q"/>
            </a:pPr>
            <a:endParaRPr lang="es-PA"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20</a:t>
            </a:fld>
            <a:endParaRPr lang="en-US" dirty="0"/>
          </a:p>
        </p:txBody>
      </p:sp>
    </p:spTree>
    <p:extLst>
      <p:ext uri="{BB962C8B-B14F-4D97-AF65-F5344CB8AC3E}">
        <p14:creationId xmlns:p14="http://schemas.microsoft.com/office/powerpoint/2010/main" val="2708172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0148B-9301-9841-8072-C1B3C29703C7}"/>
              </a:ext>
            </a:extLst>
          </p:cNvPr>
          <p:cNvSpPr>
            <a:spLocks noGrp="1"/>
          </p:cNvSpPr>
          <p:nvPr>
            <p:ph type="title"/>
          </p:nvPr>
        </p:nvSpPr>
        <p:spPr/>
        <p:txBody>
          <a:bodyPr/>
          <a:lstStyle/>
          <a:p>
            <a:pPr algn="ctr"/>
            <a:r>
              <a:rPr lang="es-AR" altLang="es-AR" b="1" dirty="0">
                <a:solidFill>
                  <a:srgbClr val="FF0000"/>
                </a:solidFill>
                <a:cs typeface="Arial" panose="020B0604020202020204" pitchFamily="34" charset="0"/>
              </a:rPr>
              <a:t>FINAL IDEAS. RECOMENDATIONS</a:t>
            </a:r>
            <a:endParaRPr lang="es-PA" dirty="0"/>
          </a:p>
        </p:txBody>
      </p:sp>
      <p:sp>
        <p:nvSpPr>
          <p:cNvPr id="3" name="Marcador de contenido 2">
            <a:extLst>
              <a:ext uri="{FF2B5EF4-FFF2-40B4-BE49-F238E27FC236}">
                <a16:creationId xmlns:a16="http://schemas.microsoft.com/office/drawing/2014/main" id="{2C47A3D7-5926-0446-B179-496C3612D8F7}"/>
              </a:ext>
            </a:extLst>
          </p:cNvPr>
          <p:cNvSpPr>
            <a:spLocks noGrp="1"/>
          </p:cNvSpPr>
          <p:nvPr>
            <p:ph idx="1"/>
          </p:nvPr>
        </p:nvSpPr>
        <p:spPr/>
        <p:txBody>
          <a:bodyPr anchor="ctr">
            <a:normAutofit fontScale="85000" lnSpcReduction="20000"/>
          </a:bodyPr>
          <a:lstStyle/>
          <a:p>
            <a:pPr algn="just">
              <a:buFont typeface="Wingdings" panose="05000000000000000000" pitchFamily="2" charset="2"/>
              <a:buChar char="q"/>
            </a:pPr>
            <a:endParaRPr lang="es-AR" sz="2800" dirty="0" smtClean="0"/>
          </a:p>
          <a:p>
            <a:pPr algn="just">
              <a:buFont typeface="Wingdings" panose="05000000000000000000" pitchFamily="2" charset="2"/>
              <a:buChar char="q"/>
            </a:pPr>
            <a:r>
              <a:rPr lang="es-AR" sz="2800" dirty="0"/>
              <a:t>IT WILL BE IMPORTANT THAT THE BLOCKCHAIN SOLUTIONS IMPLEMENTED BY THE TAS ARE </a:t>
            </a:r>
            <a:r>
              <a:rPr lang="es-AR" sz="2800" dirty="0">
                <a:solidFill>
                  <a:srgbClr val="FF0000"/>
                </a:solidFill>
              </a:rPr>
              <a:t>COMPATIBLE WITH THE ACCOUNTING AND COMPUTER SYSTEMS USED BY TAXPAYERS.</a:t>
            </a:r>
          </a:p>
          <a:p>
            <a:pPr algn="just">
              <a:buFont typeface="Wingdings" panose="05000000000000000000" pitchFamily="2" charset="2"/>
              <a:buChar char="q"/>
            </a:pPr>
            <a:endParaRPr lang="es-AR" sz="2800" dirty="0" smtClean="0"/>
          </a:p>
          <a:p>
            <a:pPr algn="just">
              <a:buFont typeface="Wingdings" panose="05000000000000000000" pitchFamily="2" charset="2"/>
              <a:buChar char="q"/>
            </a:pPr>
            <a:r>
              <a:rPr lang="es-AR" sz="2800" dirty="0" smtClean="0"/>
              <a:t>IT IS VITAL, ON THE ONE HAND, TO </a:t>
            </a:r>
            <a:r>
              <a:rPr lang="es-AR" sz="2800" dirty="0" smtClean="0">
                <a:solidFill>
                  <a:srgbClr val="FF0000"/>
                </a:solidFill>
              </a:rPr>
              <a:t>PROMOTE TECHNOLOGY FOR ITS EFFICIENCY, BUT ON THE OTHER HAND, TO BE ATTENTIVE TO ITS GOVERNANCE.</a:t>
            </a:r>
          </a:p>
          <a:p>
            <a:pPr algn="just">
              <a:buFont typeface="Wingdings" panose="05000000000000000000" pitchFamily="2" charset="2"/>
              <a:buChar char="q"/>
            </a:pPr>
            <a:endParaRPr lang="es-AR" sz="2800" dirty="0" smtClean="0">
              <a:solidFill>
                <a:srgbClr val="FF0000"/>
              </a:solidFill>
            </a:endParaRPr>
          </a:p>
          <a:p>
            <a:pPr algn="just">
              <a:buFont typeface="Wingdings" panose="05000000000000000000" pitchFamily="2" charset="2"/>
              <a:buChar char="q"/>
            </a:pPr>
            <a:r>
              <a:rPr lang="es-AR" sz="2800" dirty="0" smtClean="0">
                <a:solidFill>
                  <a:srgbClr val="FF0000"/>
                </a:solidFill>
              </a:rPr>
              <a:t>AVOIDING POSSIBLE BIASES WITH ITS USE, ALWAYS RESPECTING THE RIGHTS AND GUARANTEES OF TAXPAYERS IN ALL AREAS</a:t>
            </a:r>
            <a:r>
              <a:rPr lang="es-AR" sz="2800" dirty="0" smtClean="0"/>
              <a:t>, STARTING WITH THE PROTECTION OF THEIR PERSONAL DATA.</a:t>
            </a:r>
          </a:p>
          <a:p>
            <a:pPr algn="just">
              <a:buFont typeface="Wingdings" panose="05000000000000000000" pitchFamily="2" charset="2"/>
              <a:buChar char="q"/>
            </a:pPr>
            <a:endParaRPr lang="es-AR" sz="2800" dirty="0" smtClean="0"/>
          </a:p>
          <a:p>
            <a:pPr algn="just">
              <a:buFont typeface="Wingdings" panose="05000000000000000000" pitchFamily="2" charset="2"/>
              <a:buChar char="q"/>
            </a:pPr>
            <a:endParaRPr lang="es-PA"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21</a:t>
            </a:fld>
            <a:endParaRPr lang="en-US" dirty="0"/>
          </a:p>
        </p:txBody>
      </p:sp>
    </p:spTree>
    <p:extLst>
      <p:ext uri="{BB962C8B-B14F-4D97-AF65-F5344CB8AC3E}">
        <p14:creationId xmlns:p14="http://schemas.microsoft.com/office/powerpoint/2010/main" val="2879246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9EDA7F-1F67-E547-B82F-7A8402FA116C}"/>
              </a:ext>
            </a:extLst>
          </p:cNvPr>
          <p:cNvSpPr>
            <a:spLocks noGrp="1"/>
          </p:cNvSpPr>
          <p:nvPr>
            <p:ph type="title"/>
          </p:nvPr>
        </p:nvSpPr>
        <p:spPr/>
        <p:txBody>
          <a:bodyPr/>
          <a:lstStyle/>
          <a:p>
            <a:pPr algn="ctr"/>
            <a:r>
              <a:rPr lang="es-AR" altLang="es-AR" b="1" dirty="0">
                <a:cs typeface="Arial" panose="020B0604020202020204" pitchFamily="34" charset="0"/>
              </a:rPr>
              <a:t>REFERENCES</a:t>
            </a:r>
            <a:endParaRPr lang="es-PA" dirty="0"/>
          </a:p>
        </p:txBody>
      </p:sp>
      <p:sp>
        <p:nvSpPr>
          <p:cNvPr id="3" name="Marcador de contenido 2">
            <a:extLst>
              <a:ext uri="{FF2B5EF4-FFF2-40B4-BE49-F238E27FC236}">
                <a16:creationId xmlns:a16="http://schemas.microsoft.com/office/drawing/2014/main" id="{16F7886F-D191-8E44-9339-44C9A594D5DD}"/>
              </a:ext>
            </a:extLst>
          </p:cNvPr>
          <p:cNvSpPr>
            <a:spLocks noGrp="1"/>
          </p:cNvSpPr>
          <p:nvPr>
            <p:ph idx="1"/>
          </p:nvPr>
        </p:nvSpPr>
        <p:spPr/>
        <p:txBody>
          <a:bodyPr>
            <a:normAutofit/>
          </a:bodyPr>
          <a:lstStyle/>
          <a:p>
            <a:pPr marL="0" indent="0" algn="just">
              <a:buNone/>
            </a:pPr>
            <a:r>
              <a:rPr lang="es-AR" dirty="0" err="1" smtClean="0"/>
              <a:t>What</a:t>
            </a:r>
            <a:r>
              <a:rPr lang="es-AR" dirty="0" smtClean="0"/>
              <a:t> </a:t>
            </a:r>
            <a:r>
              <a:rPr lang="es-AR" dirty="0"/>
              <a:t>can </a:t>
            </a:r>
            <a:r>
              <a:rPr lang="es-AR" dirty="0" err="1"/>
              <a:t>Tax</a:t>
            </a:r>
            <a:r>
              <a:rPr lang="es-AR" dirty="0"/>
              <a:t> </a:t>
            </a:r>
            <a:r>
              <a:rPr lang="es-AR" dirty="0" err="1"/>
              <a:t>Administrations</a:t>
            </a:r>
            <a:r>
              <a:rPr lang="es-AR" dirty="0"/>
              <a:t> do in </a:t>
            </a:r>
            <a:r>
              <a:rPr lang="es-AR" dirty="0" err="1"/>
              <a:t>the</a:t>
            </a:r>
            <a:r>
              <a:rPr lang="es-AR" dirty="0"/>
              <a:t> </a:t>
            </a:r>
            <a:r>
              <a:rPr lang="es-AR" dirty="0" err="1"/>
              <a:t>face</a:t>
            </a:r>
            <a:r>
              <a:rPr lang="es-AR" dirty="0"/>
              <a:t> of </a:t>
            </a:r>
            <a:r>
              <a:rPr lang="es-AR" dirty="0" err="1"/>
              <a:t>the</a:t>
            </a:r>
            <a:r>
              <a:rPr lang="es-AR" dirty="0"/>
              <a:t> </a:t>
            </a:r>
            <a:r>
              <a:rPr lang="es-AR" dirty="0" err="1"/>
              <a:t>cryptocurrency</a:t>
            </a:r>
            <a:r>
              <a:rPr lang="es-AR" dirty="0"/>
              <a:t> boom? Alfredo </a:t>
            </a:r>
            <a:r>
              <a:rPr lang="es-AR" dirty="0" err="1"/>
              <a:t>Collosa</a:t>
            </a:r>
            <a:r>
              <a:rPr lang="es-AR" dirty="0"/>
              <a:t> </a:t>
            </a:r>
            <a:r>
              <a:rPr lang="es-AR" u="sng" dirty="0">
                <a:hlinkClick r:id="rId2"/>
              </a:rPr>
              <a:t>https://www.ciat.org/ciatblog-what-can-tax-administrations-do-in-the-face-of-the-cryptocurrency-boom/?</a:t>
            </a:r>
            <a:r>
              <a:rPr lang="es-AR" u="sng" dirty="0" smtClean="0">
                <a:hlinkClick r:id="rId2"/>
              </a:rPr>
              <a:t>lang=en</a:t>
            </a:r>
            <a:endParaRPr lang="es-AR" u="sng" dirty="0" smtClean="0"/>
          </a:p>
          <a:p>
            <a:pPr marL="0" indent="0" algn="just">
              <a:buNone/>
            </a:pPr>
            <a:r>
              <a:rPr lang="es-AR" dirty="0"/>
              <a:t> </a:t>
            </a:r>
          </a:p>
          <a:p>
            <a:pPr marL="0" indent="0" algn="just">
              <a:buNone/>
            </a:pPr>
            <a:r>
              <a:rPr lang="es-AR" dirty="0"/>
              <a:t>Digital </a:t>
            </a:r>
            <a:r>
              <a:rPr lang="es-AR" dirty="0" err="1"/>
              <a:t>Platforms</a:t>
            </a:r>
            <a:r>
              <a:rPr lang="es-AR" dirty="0"/>
              <a:t> and </a:t>
            </a:r>
            <a:r>
              <a:rPr lang="es-AR" dirty="0" err="1"/>
              <a:t>the</a:t>
            </a:r>
            <a:r>
              <a:rPr lang="es-AR" dirty="0"/>
              <a:t> </a:t>
            </a:r>
            <a:r>
              <a:rPr lang="es-AR" dirty="0" err="1"/>
              <a:t>importance</a:t>
            </a:r>
            <a:r>
              <a:rPr lang="es-AR" dirty="0"/>
              <a:t> of </a:t>
            </a:r>
            <a:r>
              <a:rPr lang="es-AR" dirty="0" err="1"/>
              <a:t>the</a:t>
            </a:r>
            <a:r>
              <a:rPr lang="es-AR" dirty="0"/>
              <a:t> </a:t>
            </a:r>
            <a:r>
              <a:rPr lang="es-AR" dirty="0" err="1"/>
              <a:t>information</a:t>
            </a:r>
            <a:r>
              <a:rPr lang="es-AR" dirty="0"/>
              <a:t> </a:t>
            </a:r>
            <a:r>
              <a:rPr lang="es-AR" dirty="0" err="1"/>
              <a:t>on</a:t>
            </a:r>
            <a:r>
              <a:rPr lang="es-AR" dirty="0"/>
              <a:t> </a:t>
            </a:r>
            <a:r>
              <a:rPr lang="es-AR" dirty="0" err="1"/>
              <a:t>operations</a:t>
            </a:r>
            <a:r>
              <a:rPr lang="es-AR" dirty="0"/>
              <a:t>, Alfredo </a:t>
            </a:r>
            <a:r>
              <a:rPr lang="es-AR" dirty="0" err="1"/>
              <a:t>Collosa</a:t>
            </a:r>
            <a:r>
              <a:rPr lang="es-AR" dirty="0"/>
              <a:t> </a:t>
            </a:r>
            <a:r>
              <a:rPr lang="es-AR" u="sng" dirty="0">
                <a:hlinkClick r:id="rId3"/>
              </a:rPr>
              <a:t>https://www.ciat.org/ciatblog-plataformas-digitales-y-la-importancia-de-la-informacion-de-sus-operaciones/?lang=en</a:t>
            </a:r>
            <a:endParaRPr lang="es-AR" dirty="0"/>
          </a:p>
          <a:p>
            <a:pPr marL="0" indent="0" algn="just">
              <a:buNone/>
            </a:pPr>
            <a:r>
              <a:rPr lang="es-AR" dirty="0"/>
              <a:t> </a:t>
            </a:r>
          </a:p>
          <a:p>
            <a:pPr marL="0" indent="0" algn="just">
              <a:buNone/>
            </a:pPr>
            <a:r>
              <a:rPr lang="es-AR" dirty="0"/>
              <a:t>Digital </a:t>
            </a:r>
            <a:r>
              <a:rPr lang="es-AR" dirty="0" err="1"/>
              <a:t>Economy</a:t>
            </a:r>
            <a:r>
              <a:rPr lang="es-AR" dirty="0"/>
              <a:t> in </a:t>
            </a:r>
            <a:r>
              <a:rPr lang="es-AR" dirty="0" err="1"/>
              <a:t>Latin</a:t>
            </a:r>
            <a:r>
              <a:rPr lang="es-AR" dirty="0"/>
              <a:t> </a:t>
            </a:r>
            <a:r>
              <a:rPr lang="es-AR" dirty="0" err="1"/>
              <a:t>America</a:t>
            </a:r>
            <a:r>
              <a:rPr lang="es-AR" dirty="0"/>
              <a:t> and </a:t>
            </a:r>
            <a:r>
              <a:rPr lang="es-AR" dirty="0" err="1"/>
              <a:t>the</a:t>
            </a:r>
            <a:r>
              <a:rPr lang="es-AR" dirty="0"/>
              <a:t> </a:t>
            </a:r>
            <a:r>
              <a:rPr lang="es-AR" dirty="0" err="1"/>
              <a:t>Caribbean</a:t>
            </a:r>
            <a:r>
              <a:rPr lang="es-AR" dirty="0"/>
              <a:t>: </a:t>
            </a:r>
            <a:r>
              <a:rPr lang="es-AR" dirty="0" err="1"/>
              <a:t>What</a:t>
            </a:r>
            <a:r>
              <a:rPr lang="es-AR" dirty="0"/>
              <a:t> Can </a:t>
            </a:r>
            <a:r>
              <a:rPr lang="es-AR" dirty="0" err="1"/>
              <a:t>Tax</a:t>
            </a:r>
            <a:r>
              <a:rPr lang="es-AR" dirty="0"/>
              <a:t> </a:t>
            </a:r>
            <a:r>
              <a:rPr lang="es-AR" dirty="0" err="1"/>
              <a:t>Administrations</a:t>
            </a:r>
            <a:r>
              <a:rPr lang="es-AR" dirty="0"/>
              <a:t> Do?, Alfredo </a:t>
            </a:r>
            <a:r>
              <a:rPr lang="es-AR" dirty="0" err="1"/>
              <a:t>Collosa</a:t>
            </a:r>
            <a:r>
              <a:rPr lang="es-AR" dirty="0"/>
              <a:t> </a:t>
            </a:r>
            <a:r>
              <a:rPr lang="es-AR" u="sng" dirty="0">
                <a:hlinkClick r:id="rId4"/>
              </a:rPr>
              <a:t>https://www.afronomicslaw.org/2020/12/09/digital-economy-in-latin-america-and-the-caribbean-what-can-tax-administrations-do</a:t>
            </a:r>
            <a:endParaRPr lang="es-AR" altLang="es-AR" sz="2400" b="1" dirty="0">
              <a:solidFill>
                <a:schemeClr val="tx1"/>
              </a:solidFill>
              <a:cs typeface="Arial" panose="020B0604020202020204" pitchFamily="34" charset="0"/>
            </a:endParaRPr>
          </a:p>
          <a:p>
            <a:pPr marL="0" indent="0">
              <a:buNone/>
            </a:pPr>
            <a:endParaRPr lang="es-PA"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22</a:t>
            </a:fld>
            <a:endParaRPr lang="en-US" dirty="0"/>
          </a:p>
        </p:txBody>
      </p:sp>
    </p:spTree>
    <p:extLst>
      <p:ext uri="{BB962C8B-B14F-4D97-AF65-F5344CB8AC3E}">
        <p14:creationId xmlns:p14="http://schemas.microsoft.com/office/powerpoint/2010/main" val="556061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C5258-1E47-5F4E-AB5C-286D11B219B5}"/>
              </a:ext>
            </a:extLst>
          </p:cNvPr>
          <p:cNvSpPr>
            <a:spLocks noGrp="1"/>
          </p:cNvSpPr>
          <p:nvPr>
            <p:ph type="title"/>
          </p:nvPr>
        </p:nvSpPr>
        <p:spPr/>
        <p:txBody>
          <a:bodyPr/>
          <a:lstStyle/>
          <a:p>
            <a:pPr algn="ctr"/>
            <a:r>
              <a:rPr lang="es-AR" altLang="es-AR" b="1" dirty="0">
                <a:cs typeface="Arial" panose="020B0604020202020204" pitchFamily="34" charset="0"/>
              </a:rPr>
              <a:t>REFERENCES</a:t>
            </a:r>
            <a:endParaRPr lang="es-PA" dirty="0"/>
          </a:p>
        </p:txBody>
      </p:sp>
      <p:sp>
        <p:nvSpPr>
          <p:cNvPr id="3" name="Marcador de contenido 2">
            <a:extLst>
              <a:ext uri="{FF2B5EF4-FFF2-40B4-BE49-F238E27FC236}">
                <a16:creationId xmlns:a16="http://schemas.microsoft.com/office/drawing/2014/main" id="{EE5571CB-BA5E-F845-B363-9511DC568520}"/>
              </a:ext>
            </a:extLst>
          </p:cNvPr>
          <p:cNvSpPr>
            <a:spLocks noGrp="1"/>
          </p:cNvSpPr>
          <p:nvPr>
            <p:ph idx="1"/>
          </p:nvPr>
        </p:nvSpPr>
        <p:spPr>
          <a:xfrm>
            <a:off x="1097280" y="1845734"/>
            <a:ext cx="10058400" cy="4415918"/>
          </a:xfrm>
        </p:spPr>
        <p:txBody>
          <a:bodyPr anchor="ctr">
            <a:normAutofit lnSpcReduction="10000"/>
          </a:bodyPr>
          <a:lstStyle/>
          <a:p>
            <a:pPr marL="0" indent="0" algn="just">
              <a:buNone/>
            </a:pPr>
            <a:r>
              <a:rPr lang="es-AR" sz="2400" dirty="0"/>
              <a:t> </a:t>
            </a:r>
            <a:r>
              <a:rPr lang="es-AR" sz="2400" dirty="0" err="1"/>
              <a:t>Tax</a:t>
            </a:r>
            <a:r>
              <a:rPr lang="es-AR" sz="2400" dirty="0"/>
              <a:t> </a:t>
            </a:r>
            <a:r>
              <a:rPr lang="es-AR" sz="2400" dirty="0" err="1"/>
              <a:t>Administrations</a:t>
            </a:r>
            <a:r>
              <a:rPr lang="es-AR" sz="2400" dirty="0"/>
              <a:t> and </a:t>
            </a:r>
            <a:r>
              <a:rPr lang="es-AR" sz="2400" dirty="0" err="1"/>
              <a:t>the</a:t>
            </a:r>
            <a:r>
              <a:rPr lang="es-AR" sz="2400" dirty="0"/>
              <a:t> control </a:t>
            </a:r>
            <a:r>
              <a:rPr lang="es-AR" sz="2400" dirty="0" err="1"/>
              <a:t>strategy</a:t>
            </a:r>
            <a:r>
              <a:rPr lang="es-AR" sz="2400" dirty="0"/>
              <a:t> of e-</a:t>
            </a:r>
            <a:r>
              <a:rPr lang="es-AR" sz="2400" dirty="0" err="1"/>
              <a:t>commerce</a:t>
            </a:r>
            <a:r>
              <a:rPr lang="es-AR" sz="2400" dirty="0"/>
              <a:t> </a:t>
            </a:r>
            <a:r>
              <a:rPr lang="es-AR" sz="2400" dirty="0" err="1"/>
              <a:t>operations</a:t>
            </a:r>
            <a:r>
              <a:rPr lang="es-AR" sz="2400" dirty="0"/>
              <a:t>, Alfredo </a:t>
            </a:r>
            <a:r>
              <a:rPr lang="es-AR" sz="2400" dirty="0" err="1"/>
              <a:t>Collosa</a:t>
            </a:r>
            <a:r>
              <a:rPr lang="es-AR" sz="2400" dirty="0"/>
              <a:t> </a:t>
            </a:r>
            <a:r>
              <a:rPr lang="es-AR" sz="2400" u="sng" dirty="0">
                <a:hlinkClick r:id="rId2"/>
              </a:rPr>
              <a:t>https://www.ciat.org/ciatblog-administraciones-tributarias-y-la-estrategia-de-control-de-las-operaciones-de-comercio-electronico/?lang=en</a:t>
            </a:r>
            <a:endParaRPr lang="es-AR" sz="2400" u="sng" dirty="0"/>
          </a:p>
          <a:p>
            <a:pPr marL="0" indent="0" algn="just">
              <a:buNone/>
            </a:pPr>
            <a:endParaRPr lang="es-AR" sz="2400" dirty="0"/>
          </a:p>
          <a:p>
            <a:pPr marL="0" indent="0" algn="just">
              <a:buNone/>
            </a:pPr>
            <a:r>
              <a:rPr lang="es-AR" sz="2400" dirty="0"/>
              <a:t> </a:t>
            </a:r>
            <a:r>
              <a:rPr lang="es-AR" sz="2400" dirty="0" err="1"/>
              <a:t>Model</a:t>
            </a:r>
            <a:r>
              <a:rPr lang="es-AR" sz="2400" dirty="0"/>
              <a:t> Rules </a:t>
            </a:r>
            <a:r>
              <a:rPr lang="es-AR" sz="2400" dirty="0" err="1"/>
              <a:t>for</a:t>
            </a:r>
            <a:r>
              <a:rPr lang="es-AR" sz="2400" dirty="0"/>
              <a:t> </a:t>
            </a:r>
            <a:r>
              <a:rPr lang="es-AR" sz="2400" dirty="0" err="1"/>
              <a:t>Reporting</a:t>
            </a:r>
            <a:r>
              <a:rPr lang="es-AR" sz="2400" dirty="0"/>
              <a:t> </a:t>
            </a:r>
            <a:r>
              <a:rPr lang="es-AR" sz="2400" dirty="0" err="1"/>
              <a:t>by</a:t>
            </a:r>
            <a:r>
              <a:rPr lang="es-AR" sz="2400" dirty="0"/>
              <a:t> </a:t>
            </a:r>
            <a:r>
              <a:rPr lang="es-AR" sz="2400" dirty="0" err="1"/>
              <a:t>Platform</a:t>
            </a:r>
            <a:r>
              <a:rPr lang="es-AR" sz="2400" dirty="0"/>
              <a:t> </a:t>
            </a:r>
            <a:r>
              <a:rPr lang="es-AR" sz="2400" dirty="0" err="1"/>
              <a:t>Operators</a:t>
            </a:r>
            <a:r>
              <a:rPr lang="es-AR" sz="2400" dirty="0"/>
              <a:t> </a:t>
            </a:r>
            <a:r>
              <a:rPr lang="es-AR" sz="2400" dirty="0" err="1"/>
              <a:t>with</a:t>
            </a:r>
            <a:r>
              <a:rPr lang="es-AR" sz="2400" dirty="0"/>
              <a:t> </a:t>
            </a:r>
            <a:r>
              <a:rPr lang="es-AR" sz="2400" dirty="0" err="1"/>
              <a:t>respect</a:t>
            </a:r>
            <a:r>
              <a:rPr lang="es-AR" sz="2400" dirty="0"/>
              <a:t> to </a:t>
            </a:r>
            <a:r>
              <a:rPr lang="es-AR" sz="2400" dirty="0" err="1"/>
              <a:t>Sellers</a:t>
            </a:r>
            <a:r>
              <a:rPr lang="es-AR" sz="2400" dirty="0"/>
              <a:t> in </a:t>
            </a:r>
            <a:r>
              <a:rPr lang="es-AR" sz="2400" dirty="0" err="1"/>
              <a:t>the</a:t>
            </a:r>
            <a:r>
              <a:rPr lang="es-AR" sz="2400" dirty="0"/>
              <a:t> </a:t>
            </a:r>
            <a:r>
              <a:rPr lang="es-AR" sz="2400" dirty="0" err="1"/>
              <a:t>Sharing</a:t>
            </a:r>
            <a:r>
              <a:rPr lang="es-AR" sz="2400" dirty="0"/>
              <a:t> and </a:t>
            </a:r>
            <a:r>
              <a:rPr lang="es-AR" sz="2400" dirty="0" err="1"/>
              <a:t>Gig</a:t>
            </a:r>
            <a:r>
              <a:rPr lang="es-AR" sz="2400" dirty="0"/>
              <a:t> </a:t>
            </a:r>
            <a:r>
              <a:rPr lang="es-AR" sz="2400" dirty="0" err="1"/>
              <a:t>Economy</a:t>
            </a:r>
            <a:r>
              <a:rPr lang="es-AR" sz="2400" dirty="0"/>
              <a:t>, OECD,  </a:t>
            </a:r>
            <a:r>
              <a:rPr lang="es-AR" sz="2400" u="sng" dirty="0">
                <a:hlinkClick r:id="rId3"/>
              </a:rPr>
              <a:t>https://www.oecd.org/tax/exchange-of-tax-information/model-rules-for-reporting-by-platform-operators-with-respect-to-sellers-in-the-sharing-and-gig-economy.htm</a:t>
            </a:r>
            <a:endParaRPr lang="es-AR" sz="2400" u="sng" dirty="0"/>
          </a:p>
          <a:p>
            <a:pPr marL="0" indent="0" algn="just">
              <a:buNone/>
            </a:pPr>
            <a:endParaRPr lang="es-AR" sz="2400" dirty="0"/>
          </a:p>
          <a:p>
            <a:pPr marL="0" indent="0" algn="just">
              <a:buNone/>
            </a:pPr>
            <a:r>
              <a:rPr lang="es-AR" sz="2400" dirty="0"/>
              <a:t> </a:t>
            </a:r>
            <a:r>
              <a:rPr lang="es-AR" sz="2400" dirty="0" err="1" smtClean="0"/>
              <a:t>Blockchain</a:t>
            </a:r>
            <a:r>
              <a:rPr lang="es-AR" sz="2400" dirty="0" smtClean="0"/>
              <a:t> in </a:t>
            </a:r>
            <a:r>
              <a:rPr lang="es-AR" sz="2400" dirty="0" err="1" smtClean="0"/>
              <a:t>Tax</a:t>
            </a:r>
            <a:r>
              <a:rPr lang="es-AR" sz="2400" dirty="0" smtClean="0"/>
              <a:t> </a:t>
            </a:r>
            <a:r>
              <a:rPr lang="es-AR" sz="2400" dirty="0" err="1" smtClean="0"/>
              <a:t>Administrations</a:t>
            </a:r>
            <a:r>
              <a:rPr lang="es-AR" sz="2400" dirty="0" smtClean="0"/>
              <a:t>, Alfredo </a:t>
            </a:r>
            <a:r>
              <a:rPr lang="es-AR" sz="2400" dirty="0" err="1" smtClean="0"/>
              <a:t>Collosa</a:t>
            </a:r>
            <a:endParaRPr lang="es-AR" sz="2400" dirty="0" smtClean="0"/>
          </a:p>
          <a:p>
            <a:pPr marL="0" indent="0" algn="just">
              <a:buNone/>
            </a:pPr>
            <a:r>
              <a:rPr lang="es-AR" sz="2400" dirty="0">
                <a:hlinkClick r:id="rId4"/>
              </a:rPr>
              <a:t>https://www.ciat.org/blockchain-in-tax-administrations/?</a:t>
            </a:r>
            <a:r>
              <a:rPr lang="es-AR" sz="2400" dirty="0" smtClean="0">
                <a:hlinkClick r:id="rId4"/>
              </a:rPr>
              <a:t>lang=en</a:t>
            </a:r>
            <a:endParaRPr lang="es-AR" sz="2400" dirty="0" smtClean="0"/>
          </a:p>
          <a:p>
            <a:pPr marL="0" indent="0" algn="just">
              <a:buNone/>
            </a:pPr>
            <a:endParaRPr lang="es-AR"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23</a:t>
            </a:fld>
            <a:endParaRPr lang="en-US" dirty="0"/>
          </a:p>
        </p:txBody>
      </p:sp>
    </p:spTree>
    <p:extLst>
      <p:ext uri="{BB962C8B-B14F-4D97-AF65-F5344CB8AC3E}">
        <p14:creationId xmlns:p14="http://schemas.microsoft.com/office/powerpoint/2010/main" val="640492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C5258-1E47-5F4E-AB5C-286D11B219B5}"/>
              </a:ext>
            </a:extLst>
          </p:cNvPr>
          <p:cNvSpPr>
            <a:spLocks noGrp="1"/>
          </p:cNvSpPr>
          <p:nvPr>
            <p:ph type="title"/>
          </p:nvPr>
        </p:nvSpPr>
        <p:spPr/>
        <p:txBody>
          <a:bodyPr/>
          <a:lstStyle/>
          <a:p>
            <a:pPr algn="ctr"/>
            <a:r>
              <a:rPr lang="es-AR" altLang="es-AR" b="1" dirty="0">
                <a:cs typeface="Arial" panose="020B0604020202020204" pitchFamily="34" charset="0"/>
              </a:rPr>
              <a:t>REFERENCES</a:t>
            </a:r>
            <a:endParaRPr lang="es-PA" dirty="0"/>
          </a:p>
        </p:txBody>
      </p:sp>
      <p:sp>
        <p:nvSpPr>
          <p:cNvPr id="3" name="Marcador de contenido 2">
            <a:extLst>
              <a:ext uri="{FF2B5EF4-FFF2-40B4-BE49-F238E27FC236}">
                <a16:creationId xmlns:a16="http://schemas.microsoft.com/office/drawing/2014/main" id="{EE5571CB-BA5E-F845-B363-9511DC568520}"/>
              </a:ext>
            </a:extLst>
          </p:cNvPr>
          <p:cNvSpPr>
            <a:spLocks noGrp="1"/>
          </p:cNvSpPr>
          <p:nvPr>
            <p:ph idx="1"/>
          </p:nvPr>
        </p:nvSpPr>
        <p:spPr>
          <a:xfrm>
            <a:off x="1097280" y="1845734"/>
            <a:ext cx="10058400" cy="4415918"/>
          </a:xfrm>
        </p:spPr>
        <p:txBody>
          <a:bodyPr anchor="ctr">
            <a:normAutofit/>
          </a:bodyPr>
          <a:lstStyle/>
          <a:p>
            <a:pPr marL="0" indent="0" algn="just">
              <a:buNone/>
            </a:pPr>
            <a:r>
              <a:rPr lang="es-AR" sz="2400" dirty="0" smtClean="0"/>
              <a:t> Can </a:t>
            </a:r>
            <a:r>
              <a:rPr lang="es-AR" sz="2400" dirty="0" err="1" smtClean="0"/>
              <a:t>Blockchain</a:t>
            </a:r>
            <a:r>
              <a:rPr lang="es-AR" sz="2400" dirty="0" smtClean="0"/>
              <a:t> </a:t>
            </a:r>
            <a:r>
              <a:rPr lang="es-AR" sz="2400" dirty="0" err="1" smtClean="0"/>
              <a:t>improve</a:t>
            </a:r>
            <a:r>
              <a:rPr lang="es-AR" sz="2400" dirty="0" smtClean="0"/>
              <a:t> VAT </a:t>
            </a:r>
            <a:r>
              <a:rPr lang="es-AR" sz="2400" dirty="0" err="1" smtClean="0"/>
              <a:t>collection</a:t>
            </a:r>
            <a:r>
              <a:rPr lang="es-AR" sz="2400" dirty="0" smtClean="0"/>
              <a:t>? Pat 1, Alfredo </a:t>
            </a:r>
            <a:r>
              <a:rPr lang="es-AR" sz="2400" dirty="0" err="1" smtClean="0"/>
              <a:t>Collosa</a:t>
            </a:r>
            <a:endParaRPr lang="es-AR" sz="2400" dirty="0" smtClean="0"/>
          </a:p>
          <a:p>
            <a:pPr marL="0" indent="0" algn="just">
              <a:buNone/>
            </a:pPr>
            <a:r>
              <a:rPr lang="es-AR" sz="2400" dirty="0" smtClean="0">
                <a:hlinkClick r:id="rId2"/>
              </a:rPr>
              <a:t>https://www.ciat.org/ciatblog-blockchain-para-mejorar-la-recaudacion-del-iva-parte-1/?lang=en</a:t>
            </a:r>
            <a:endParaRPr lang="es-AR" sz="2400" dirty="0" smtClean="0"/>
          </a:p>
          <a:p>
            <a:pPr marL="0" lvl="0" indent="0" algn="just">
              <a:buClr>
                <a:srgbClr val="E48312"/>
              </a:buClr>
              <a:buNone/>
            </a:pPr>
            <a:r>
              <a:rPr lang="es-AR" sz="2400" dirty="0" smtClean="0">
                <a:solidFill>
                  <a:srgbClr val="000000">
                    <a:lumMod val="75000"/>
                    <a:lumOff val="25000"/>
                  </a:srgbClr>
                </a:solidFill>
              </a:rPr>
              <a:t>Can </a:t>
            </a:r>
            <a:r>
              <a:rPr lang="es-AR" sz="2400" dirty="0" err="1" smtClean="0">
                <a:solidFill>
                  <a:srgbClr val="000000">
                    <a:lumMod val="75000"/>
                    <a:lumOff val="25000"/>
                  </a:srgbClr>
                </a:solidFill>
              </a:rPr>
              <a:t>Blockchain</a:t>
            </a:r>
            <a:r>
              <a:rPr lang="es-AR" sz="2400" dirty="0" smtClean="0">
                <a:solidFill>
                  <a:srgbClr val="000000">
                    <a:lumMod val="75000"/>
                    <a:lumOff val="25000"/>
                  </a:srgbClr>
                </a:solidFill>
              </a:rPr>
              <a:t> </a:t>
            </a:r>
            <a:r>
              <a:rPr lang="es-AR" sz="2400" dirty="0" err="1" smtClean="0">
                <a:solidFill>
                  <a:srgbClr val="000000">
                    <a:lumMod val="75000"/>
                    <a:lumOff val="25000"/>
                  </a:srgbClr>
                </a:solidFill>
              </a:rPr>
              <a:t>improve</a:t>
            </a:r>
            <a:r>
              <a:rPr lang="es-AR" sz="2400" dirty="0" smtClean="0">
                <a:solidFill>
                  <a:srgbClr val="000000">
                    <a:lumMod val="75000"/>
                    <a:lumOff val="25000"/>
                  </a:srgbClr>
                </a:solidFill>
              </a:rPr>
              <a:t> VAT </a:t>
            </a:r>
            <a:r>
              <a:rPr lang="es-AR" sz="2400" dirty="0" err="1" smtClean="0">
                <a:solidFill>
                  <a:srgbClr val="000000">
                    <a:lumMod val="75000"/>
                    <a:lumOff val="25000"/>
                  </a:srgbClr>
                </a:solidFill>
              </a:rPr>
              <a:t>collection</a:t>
            </a:r>
            <a:r>
              <a:rPr lang="es-AR" sz="2400" dirty="0" smtClean="0">
                <a:solidFill>
                  <a:srgbClr val="000000">
                    <a:lumMod val="75000"/>
                    <a:lumOff val="25000"/>
                  </a:srgbClr>
                </a:solidFill>
              </a:rPr>
              <a:t>? Pat 2, Alfredo </a:t>
            </a:r>
            <a:r>
              <a:rPr lang="es-AR" sz="2400" dirty="0" err="1" smtClean="0">
                <a:solidFill>
                  <a:srgbClr val="000000">
                    <a:lumMod val="75000"/>
                    <a:lumOff val="25000"/>
                  </a:srgbClr>
                </a:solidFill>
              </a:rPr>
              <a:t>Collosa</a:t>
            </a:r>
            <a:endParaRPr lang="es-AR" sz="2400" dirty="0" smtClean="0">
              <a:solidFill>
                <a:srgbClr val="000000">
                  <a:lumMod val="75000"/>
                  <a:lumOff val="25000"/>
                </a:srgbClr>
              </a:solidFill>
            </a:endParaRPr>
          </a:p>
          <a:p>
            <a:pPr marL="0" lvl="0" indent="0" algn="just">
              <a:buClr>
                <a:srgbClr val="E48312"/>
              </a:buClr>
              <a:buNone/>
            </a:pPr>
            <a:r>
              <a:rPr lang="es-AR" sz="2400" dirty="0" smtClean="0">
                <a:solidFill>
                  <a:srgbClr val="000000">
                    <a:lumMod val="75000"/>
                    <a:lumOff val="25000"/>
                  </a:srgbClr>
                </a:solidFill>
                <a:hlinkClick r:id="rId3"/>
              </a:rPr>
              <a:t>https://www.ciat.org/ciatblog-blockchain-para-mejorar-la-recaudacion-del-iva-parte-2/?lang=en</a:t>
            </a:r>
            <a:endParaRPr lang="es-AR" sz="2400" dirty="0" smtClean="0">
              <a:solidFill>
                <a:srgbClr val="000000">
                  <a:lumMod val="75000"/>
                  <a:lumOff val="25000"/>
                </a:srgbClr>
              </a:solidFill>
            </a:endParaRPr>
          </a:p>
          <a:p>
            <a:pPr marL="0" lvl="0" indent="0" algn="just">
              <a:buClr>
                <a:srgbClr val="E48312"/>
              </a:buClr>
              <a:buNone/>
            </a:pPr>
            <a:r>
              <a:rPr lang="es-AR" sz="2400" dirty="0" smtClean="0">
                <a:solidFill>
                  <a:srgbClr val="000000">
                    <a:lumMod val="75000"/>
                    <a:lumOff val="25000"/>
                  </a:srgbClr>
                </a:solidFill>
              </a:rPr>
              <a:t>Big Data in </a:t>
            </a:r>
            <a:r>
              <a:rPr lang="es-AR" sz="2400" dirty="0" err="1" smtClean="0">
                <a:solidFill>
                  <a:srgbClr val="000000">
                    <a:lumMod val="75000"/>
                    <a:lumOff val="25000"/>
                  </a:srgbClr>
                </a:solidFill>
              </a:rPr>
              <a:t>Tax</a:t>
            </a:r>
            <a:r>
              <a:rPr lang="es-AR" sz="2400" dirty="0" smtClean="0">
                <a:solidFill>
                  <a:srgbClr val="000000">
                    <a:lumMod val="75000"/>
                    <a:lumOff val="25000"/>
                  </a:srgbClr>
                </a:solidFill>
              </a:rPr>
              <a:t> </a:t>
            </a:r>
            <a:r>
              <a:rPr lang="es-AR" sz="2400" dirty="0" err="1" smtClean="0">
                <a:solidFill>
                  <a:srgbClr val="000000">
                    <a:lumMod val="75000"/>
                    <a:lumOff val="25000"/>
                  </a:srgbClr>
                </a:solidFill>
              </a:rPr>
              <a:t>Administrations</a:t>
            </a:r>
            <a:r>
              <a:rPr lang="es-AR" sz="2400" dirty="0" smtClean="0">
                <a:solidFill>
                  <a:srgbClr val="000000">
                    <a:lumMod val="75000"/>
                    <a:lumOff val="25000"/>
                  </a:srgbClr>
                </a:solidFill>
              </a:rPr>
              <a:t>, Alfredo </a:t>
            </a:r>
            <a:r>
              <a:rPr lang="es-AR" sz="2400" dirty="0" err="1" smtClean="0">
                <a:solidFill>
                  <a:srgbClr val="000000">
                    <a:lumMod val="75000"/>
                    <a:lumOff val="25000"/>
                  </a:srgbClr>
                </a:solidFill>
              </a:rPr>
              <a:t>Collosa</a:t>
            </a:r>
            <a:endParaRPr lang="es-AR" sz="2400" dirty="0" smtClean="0">
              <a:solidFill>
                <a:srgbClr val="000000">
                  <a:lumMod val="75000"/>
                  <a:lumOff val="25000"/>
                </a:srgbClr>
              </a:solidFill>
            </a:endParaRPr>
          </a:p>
          <a:p>
            <a:pPr marL="0" lvl="0" indent="0" algn="just">
              <a:buClr>
                <a:srgbClr val="E48312"/>
              </a:buClr>
              <a:buNone/>
            </a:pPr>
            <a:r>
              <a:rPr lang="es-AR" sz="2400" dirty="0">
                <a:solidFill>
                  <a:srgbClr val="000000">
                    <a:lumMod val="75000"/>
                    <a:lumOff val="25000"/>
                  </a:srgbClr>
                </a:solidFill>
                <a:hlinkClick r:id="rId4"/>
              </a:rPr>
              <a:t>http://</a:t>
            </a:r>
            <a:r>
              <a:rPr lang="es-AR" sz="2400" dirty="0" smtClean="0">
                <a:solidFill>
                  <a:srgbClr val="000000">
                    <a:lumMod val="75000"/>
                    <a:lumOff val="25000"/>
                  </a:srgbClr>
                </a:solidFill>
                <a:hlinkClick r:id="rId4"/>
              </a:rPr>
              <a:t>kluwertaxblog.com/2021/07/16/big-data-in-tax-administrations</a:t>
            </a:r>
            <a:endParaRPr lang="es-AR" sz="2400" dirty="0" smtClean="0">
              <a:solidFill>
                <a:srgbClr val="000000">
                  <a:lumMod val="75000"/>
                  <a:lumOff val="25000"/>
                </a:srgbClr>
              </a:solidFill>
            </a:endParaRPr>
          </a:p>
          <a:p>
            <a:pPr marL="0" lvl="0" indent="0" algn="just">
              <a:buClr>
                <a:srgbClr val="E48312"/>
              </a:buClr>
              <a:buNone/>
            </a:pPr>
            <a:endParaRPr lang="es-AR" sz="2400" dirty="0">
              <a:solidFill>
                <a:srgbClr val="000000">
                  <a:lumMod val="75000"/>
                  <a:lumOff val="25000"/>
                </a:srgbClr>
              </a:solidFill>
            </a:endParaRPr>
          </a:p>
          <a:p>
            <a:pPr marL="0" indent="0" algn="just">
              <a:buNone/>
            </a:pPr>
            <a:endParaRPr lang="es-AR"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24</a:t>
            </a:fld>
            <a:endParaRPr lang="en-US" dirty="0"/>
          </a:p>
        </p:txBody>
      </p:sp>
    </p:spTree>
    <p:extLst>
      <p:ext uri="{BB962C8B-B14F-4D97-AF65-F5344CB8AC3E}">
        <p14:creationId xmlns:p14="http://schemas.microsoft.com/office/powerpoint/2010/main" val="1556416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C5258-1E47-5F4E-AB5C-286D11B219B5}"/>
              </a:ext>
            </a:extLst>
          </p:cNvPr>
          <p:cNvSpPr>
            <a:spLocks noGrp="1"/>
          </p:cNvSpPr>
          <p:nvPr>
            <p:ph type="title"/>
          </p:nvPr>
        </p:nvSpPr>
        <p:spPr/>
        <p:txBody>
          <a:bodyPr/>
          <a:lstStyle/>
          <a:p>
            <a:pPr algn="ctr"/>
            <a:r>
              <a:rPr lang="es-AR" altLang="es-AR" b="1" dirty="0">
                <a:cs typeface="Arial" panose="020B0604020202020204" pitchFamily="34" charset="0"/>
              </a:rPr>
              <a:t>REFERENCES</a:t>
            </a:r>
            <a:endParaRPr lang="es-PA" dirty="0"/>
          </a:p>
        </p:txBody>
      </p:sp>
      <p:sp>
        <p:nvSpPr>
          <p:cNvPr id="3" name="Marcador de contenido 2">
            <a:extLst>
              <a:ext uri="{FF2B5EF4-FFF2-40B4-BE49-F238E27FC236}">
                <a16:creationId xmlns:a16="http://schemas.microsoft.com/office/drawing/2014/main" id="{EE5571CB-BA5E-F845-B363-9511DC568520}"/>
              </a:ext>
            </a:extLst>
          </p:cNvPr>
          <p:cNvSpPr>
            <a:spLocks noGrp="1"/>
          </p:cNvSpPr>
          <p:nvPr>
            <p:ph idx="1"/>
          </p:nvPr>
        </p:nvSpPr>
        <p:spPr>
          <a:xfrm>
            <a:off x="1097280" y="1845734"/>
            <a:ext cx="10058400" cy="4415918"/>
          </a:xfrm>
        </p:spPr>
        <p:txBody>
          <a:bodyPr anchor="ctr">
            <a:normAutofit/>
          </a:bodyPr>
          <a:lstStyle/>
          <a:p>
            <a:pPr marL="0" indent="0" algn="just">
              <a:buNone/>
            </a:pPr>
            <a:r>
              <a:rPr lang="es-AR" sz="2400" dirty="0"/>
              <a:t> </a:t>
            </a:r>
            <a:r>
              <a:rPr lang="es-AR" sz="2400" dirty="0" err="1"/>
              <a:t>Taxing</a:t>
            </a:r>
            <a:r>
              <a:rPr lang="es-AR" sz="2400" dirty="0"/>
              <a:t> Virtual </a:t>
            </a:r>
            <a:r>
              <a:rPr lang="es-AR" sz="2400" dirty="0" err="1"/>
              <a:t>Currencies</a:t>
            </a:r>
            <a:r>
              <a:rPr lang="es-AR" sz="2400" dirty="0"/>
              <a:t>: </a:t>
            </a:r>
            <a:r>
              <a:rPr lang="es-AR" sz="2400" dirty="0" err="1"/>
              <a:t>An</a:t>
            </a:r>
            <a:r>
              <a:rPr lang="es-AR" sz="2400" dirty="0"/>
              <a:t> </a:t>
            </a:r>
            <a:r>
              <a:rPr lang="es-AR" sz="2400" dirty="0" err="1"/>
              <a:t>Overview</a:t>
            </a:r>
            <a:r>
              <a:rPr lang="es-AR" sz="2400" dirty="0"/>
              <a:t> of </a:t>
            </a:r>
            <a:r>
              <a:rPr lang="es-AR" sz="2400" dirty="0" err="1"/>
              <a:t>Tax</a:t>
            </a:r>
            <a:r>
              <a:rPr lang="es-AR" sz="2400" dirty="0"/>
              <a:t> </a:t>
            </a:r>
            <a:r>
              <a:rPr lang="es-AR" sz="2400" dirty="0" err="1"/>
              <a:t>Treatments</a:t>
            </a:r>
            <a:r>
              <a:rPr lang="es-AR" sz="2400" dirty="0"/>
              <a:t> and </a:t>
            </a:r>
            <a:r>
              <a:rPr lang="es-AR" sz="2400" dirty="0" err="1"/>
              <a:t>Emerging</a:t>
            </a:r>
            <a:r>
              <a:rPr lang="es-AR" sz="2400" dirty="0"/>
              <a:t> </a:t>
            </a:r>
            <a:r>
              <a:rPr lang="es-AR" sz="2400" dirty="0" err="1"/>
              <a:t>Tax</a:t>
            </a:r>
            <a:r>
              <a:rPr lang="es-AR" sz="2400" dirty="0"/>
              <a:t> </a:t>
            </a:r>
            <a:r>
              <a:rPr lang="es-AR" sz="2400" dirty="0" err="1"/>
              <a:t>Policy</a:t>
            </a:r>
            <a:r>
              <a:rPr lang="es-AR" sz="2400" dirty="0"/>
              <a:t> </a:t>
            </a:r>
            <a:r>
              <a:rPr lang="es-AR" sz="2400" dirty="0" err="1"/>
              <a:t>Issues</a:t>
            </a:r>
            <a:r>
              <a:rPr lang="es-AR" sz="2400" dirty="0"/>
              <a:t>, OECD </a:t>
            </a:r>
            <a:r>
              <a:rPr lang="es-AR" sz="2400" u="sng" dirty="0">
                <a:hlinkClick r:id="rId2"/>
              </a:rPr>
              <a:t>https://</a:t>
            </a:r>
            <a:r>
              <a:rPr lang="es-AR" sz="2400" u="sng" dirty="0" smtClean="0">
                <a:hlinkClick r:id="rId2"/>
              </a:rPr>
              <a:t>www.oecd.org/tax/tax-policy/taxing-virtual-currencies-an-overview-of-tax-treatments-and-emerging-tax-policy-issues.htm</a:t>
            </a:r>
            <a:endParaRPr lang="es-AR" sz="2400" u="sng" dirty="0" smtClean="0"/>
          </a:p>
          <a:p>
            <a:pPr marL="0" indent="0" algn="just">
              <a:buNone/>
            </a:pPr>
            <a:endParaRPr lang="es-AR" sz="2400" u="sng" dirty="0"/>
          </a:p>
          <a:p>
            <a:pPr marL="0" indent="0" algn="just">
              <a:buNone/>
            </a:pPr>
            <a:r>
              <a:rPr lang="es-AR" sz="2400" dirty="0"/>
              <a:t> Manual of </a:t>
            </a:r>
            <a:r>
              <a:rPr lang="es-AR" sz="2400" dirty="0" err="1"/>
              <a:t>Risk</a:t>
            </a:r>
            <a:r>
              <a:rPr lang="es-AR" sz="2400" dirty="0"/>
              <a:t> Management, CIAT </a:t>
            </a:r>
            <a:r>
              <a:rPr lang="es-AR" sz="2400" u="sng" dirty="0">
                <a:hlinkClick r:id="rId3"/>
              </a:rPr>
              <a:t>https://biblioteca.ciat.org/opac/book/5741</a:t>
            </a:r>
            <a:endParaRPr lang="es-AR" sz="2400" dirty="0"/>
          </a:p>
          <a:p>
            <a:pPr marL="0" indent="0" algn="just">
              <a:buNone/>
            </a:pPr>
            <a:endParaRPr lang="es-AR" sz="2400" u="sng" dirty="0"/>
          </a:p>
          <a:p>
            <a:pPr marL="0" indent="0" algn="just">
              <a:buNone/>
            </a:pPr>
            <a:r>
              <a:rPr lang="es-AR" sz="2400" dirty="0"/>
              <a:t>ICT as a </a:t>
            </a:r>
            <a:r>
              <a:rPr lang="es-AR" sz="2400" dirty="0" err="1"/>
              <a:t>Strategic</a:t>
            </a:r>
            <a:r>
              <a:rPr lang="es-AR" sz="2400" dirty="0"/>
              <a:t> </a:t>
            </a:r>
            <a:r>
              <a:rPr lang="es-AR" sz="2400" dirty="0" err="1"/>
              <a:t>Tool</a:t>
            </a:r>
            <a:r>
              <a:rPr lang="es-AR" sz="2400" dirty="0"/>
              <a:t> to </a:t>
            </a:r>
            <a:r>
              <a:rPr lang="es-AR" sz="2400" dirty="0" err="1"/>
              <a:t>Leapfrog</a:t>
            </a:r>
            <a:r>
              <a:rPr lang="es-AR" sz="2400" dirty="0"/>
              <a:t> </a:t>
            </a:r>
            <a:r>
              <a:rPr lang="es-AR" sz="2400" dirty="0" err="1"/>
              <a:t>the</a:t>
            </a:r>
            <a:r>
              <a:rPr lang="es-AR" sz="2400" dirty="0"/>
              <a:t> </a:t>
            </a:r>
            <a:r>
              <a:rPr lang="es-AR" sz="2400" dirty="0" err="1"/>
              <a:t>Efficiency</a:t>
            </a:r>
            <a:r>
              <a:rPr lang="es-AR" sz="2400" dirty="0"/>
              <a:t> of </a:t>
            </a:r>
            <a:r>
              <a:rPr lang="es-AR" sz="2400" dirty="0" err="1"/>
              <a:t>Tax</a:t>
            </a:r>
            <a:r>
              <a:rPr lang="es-AR" sz="2400" dirty="0"/>
              <a:t> </a:t>
            </a:r>
            <a:r>
              <a:rPr lang="es-AR" sz="2400" dirty="0" err="1"/>
              <a:t>Administrations</a:t>
            </a:r>
            <a:r>
              <a:rPr lang="es-AR" sz="2400" dirty="0"/>
              <a:t> / 2020, CIAT </a:t>
            </a:r>
            <a:r>
              <a:rPr lang="es-AR" sz="2400" u="sng" dirty="0">
                <a:hlinkClick r:id="rId4"/>
              </a:rPr>
              <a:t>https://biblioteca.ciat.org/opac/book/5696</a:t>
            </a:r>
            <a:endParaRPr lang="es-AR"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25</a:t>
            </a:fld>
            <a:endParaRPr lang="en-US" dirty="0"/>
          </a:p>
        </p:txBody>
      </p:sp>
    </p:spTree>
    <p:extLst>
      <p:ext uri="{BB962C8B-B14F-4D97-AF65-F5344CB8AC3E}">
        <p14:creationId xmlns:p14="http://schemas.microsoft.com/office/powerpoint/2010/main" val="2359404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D3239B-C2B2-6C4F-8A3A-1D5CC3D17373}"/>
              </a:ext>
            </a:extLst>
          </p:cNvPr>
          <p:cNvSpPr>
            <a:spLocks noGrp="1"/>
          </p:cNvSpPr>
          <p:nvPr>
            <p:ph type="title"/>
          </p:nvPr>
        </p:nvSpPr>
        <p:spPr/>
        <p:txBody>
          <a:bodyPr/>
          <a:lstStyle/>
          <a:p>
            <a:pPr algn="ctr"/>
            <a:r>
              <a:rPr lang="es-AR" altLang="es-AR" b="1" dirty="0">
                <a:cs typeface="Arial" panose="020B0604020202020204" pitchFamily="34" charset="0"/>
              </a:rPr>
              <a:t>REFERENCES</a:t>
            </a:r>
            <a:endParaRPr lang="es-PA" dirty="0"/>
          </a:p>
        </p:txBody>
      </p:sp>
      <p:sp>
        <p:nvSpPr>
          <p:cNvPr id="3" name="Marcador de contenido 2">
            <a:extLst>
              <a:ext uri="{FF2B5EF4-FFF2-40B4-BE49-F238E27FC236}">
                <a16:creationId xmlns:a16="http://schemas.microsoft.com/office/drawing/2014/main" id="{8C4D5EB9-49F0-DF40-9382-F2344EEBE7FC}"/>
              </a:ext>
            </a:extLst>
          </p:cNvPr>
          <p:cNvSpPr>
            <a:spLocks noGrp="1"/>
          </p:cNvSpPr>
          <p:nvPr>
            <p:ph idx="1"/>
          </p:nvPr>
        </p:nvSpPr>
        <p:spPr/>
        <p:txBody>
          <a:bodyPr>
            <a:normAutofit fontScale="92500" lnSpcReduction="10000"/>
          </a:bodyPr>
          <a:lstStyle/>
          <a:p>
            <a:pPr marL="0" indent="0" algn="just">
              <a:buNone/>
            </a:pPr>
            <a:r>
              <a:rPr lang="es-AR" dirty="0"/>
              <a:t> </a:t>
            </a:r>
          </a:p>
          <a:p>
            <a:pPr marL="0" indent="0" algn="just">
              <a:buNone/>
            </a:pPr>
            <a:r>
              <a:rPr lang="es-AR" dirty="0" err="1"/>
              <a:t>Tax</a:t>
            </a:r>
            <a:r>
              <a:rPr lang="es-AR" dirty="0"/>
              <a:t> </a:t>
            </a:r>
            <a:r>
              <a:rPr lang="es-AR" dirty="0" err="1"/>
              <a:t>Administrations</a:t>
            </a:r>
            <a:r>
              <a:rPr lang="es-AR" dirty="0"/>
              <a:t> and Control of </a:t>
            </a:r>
            <a:r>
              <a:rPr lang="es-AR" dirty="0" err="1"/>
              <a:t>The</a:t>
            </a:r>
            <a:r>
              <a:rPr lang="es-AR" dirty="0"/>
              <a:t> Digital </a:t>
            </a:r>
            <a:r>
              <a:rPr lang="es-AR" dirty="0" err="1"/>
              <a:t>Economy</a:t>
            </a:r>
            <a:r>
              <a:rPr lang="es-AR" dirty="0"/>
              <a:t>, Alfredo </a:t>
            </a:r>
            <a:r>
              <a:rPr lang="es-AR" dirty="0" err="1"/>
              <a:t>Collosa</a:t>
            </a:r>
            <a:r>
              <a:rPr lang="es-AR" dirty="0"/>
              <a:t> </a:t>
            </a:r>
            <a:r>
              <a:rPr lang="es-AR" u="sng" dirty="0">
                <a:hlinkClick r:id="rId2"/>
              </a:rPr>
              <a:t>https://www.ciat.org/tax-administrations-and-control-of-the-digital-economy/?lang=en</a:t>
            </a:r>
            <a:endParaRPr lang="es-AR" dirty="0"/>
          </a:p>
          <a:p>
            <a:pPr algn="just">
              <a:spcAft>
                <a:spcPts val="0"/>
              </a:spcAft>
              <a:defRPr/>
            </a:pPr>
            <a:r>
              <a:rPr lang="es-AR" dirty="0"/>
              <a:t> </a:t>
            </a:r>
            <a:endParaRPr lang="es-ES" u="sng" kern="50" dirty="0" smtClean="0">
              <a:solidFill>
                <a:srgbClr val="0000FF"/>
              </a:solidFill>
              <a:ea typeface="Times New Roman" panose="02020603050405020304" pitchFamily="18" charset="0"/>
            </a:endParaRPr>
          </a:p>
          <a:p>
            <a:pPr algn="just">
              <a:spcAft>
                <a:spcPts val="0"/>
              </a:spcAft>
              <a:defRPr/>
            </a:pPr>
            <a:r>
              <a:rPr lang="es-AR" dirty="0" err="1" smtClean="0">
                <a:ea typeface="Times New Roman" panose="02020603050405020304" pitchFamily="18" charset="0"/>
              </a:rPr>
              <a:t>Tax</a:t>
            </a:r>
            <a:r>
              <a:rPr lang="es-AR" dirty="0" smtClean="0">
                <a:ea typeface="Times New Roman" panose="02020603050405020304" pitchFamily="18" charset="0"/>
              </a:rPr>
              <a:t> </a:t>
            </a:r>
            <a:r>
              <a:rPr lang="es-AR" dirty="0" err="1" smtClean="0">
                <a:ea typeface="Times New Roman" panose="02020603050405020304" pitchFamily="18" charset="0"/>
              </a:rPr>
              <a:t>Armonisation</a:t>
            </a:r>
            <a:r>
              <a:rPr lang="es-AR" dirty="0" smtClean="0">
                <a:ea typeface="Times New Roman" panose="02020603050405020304" pitchFamily="18" charset="0"/>
              </a:rPr>
              <a:t> in </a:t>
            </a:r>
            <a:r>
              <a:rPr lang="es-AR" dirty="0" err="1" smtClean="0">
                <a:ea typeface="Times New Roman" panose="02020603050405020304" pitchFamily="18" charset="0"/>
              </a:rPr>
              <a:t>the</a:t>
            </a:r>
            <a:r>
              <a:rPr lang="es-AR" dirty="0" smtClean="0">
                <a:ea typeface="Times New Roman" panose="02020603050405020304" pitchFamily="18" charset="0"/>
              </a:rPr>
              <a:t> EU – </a:t>
            </a:r>
            <a:r>
              <a:rPr lang="es-AR" dirty="0" err="1" smtClean="0">
                <a:ea typeface="Times New Roman" panose="02020603050405020304" pitchFamily="18" charset="0"/>
              </a:rPr>
              <a:t>Intelligent</a:t>
            </a:r>
            <a:r>
              <a:rPr lang="es-AR" dirty="0" smtClean="0">
                <a:ea typeface="Times New Roman" panose="02020603050405020304" pitchFamily="18" charset="0"/>
              </a:rPr>
              <a:t> </a:t>
            </a:r>
            <a:r>
              <a:rPr lang="es-AR" dirty="0" err="1" smtClean="0">
                <a:ea typeface="Times New Roman" panose="02020603050405020304" pitchFamily="18" charset="0"/>
              </a:rPr>
              <a:t>Tax</a:t>
            </a:r>
            <a:r>
              <a:rPr lang="es-AR" dirty="0" smtClean="0">
                <a:ea typeface="Times New Roman" panose="02020603050405020304" pitchFamily="18" charset="0"/>
              </a:rPr>
              <a:t> </a:t>
            </a:r>
            <a:r>
              <a:rPr lang="es-AR" dirty="0" err="1" smtClean="0">
                <a:ea typeface="Times New Roman" panose="02020603050405020304" pitchFamily="18" charset="0"/>
              </a:rPr>
              <a:t>Administration</a:t>
            </a:r>
            <a:r>
              <a:rPr lang="es-AR" dirty="0" smtClean="0">
                <a:ea typeface="Times New Roman" panose="02020603050405020304" pitchFamily="18" charset="0"/>
              </a:rPr>
              <a:t>. </a:t>
            </a:r>
            <a:r>
              <a:rPr lang="es-ES" u="sng" dirty="0" smtClean="0">
                <a:solidFill>
                  <a:srgbClr val="1155CC"/>
                </a:solidFill>
                <a:ea typeface="Times New Roman" panose="02020603050405020304" pitchFamily="18" charset="0"/>
                <a:hlinkClick r:id="rId3"/>
              </a:rPr>
              <a:t>https://www.dgen.org/tax-harmonisation</a:t>
            </a:r>
            <a:r>
              <a:rPr lang="es-ES" dirty="0" smtClean="0">
                <a:ea typeface="Times New Roman" panose="02020603050405020304" pitchFamily="18" charset="0"/>
              </a:rPr>
              <a:t> </a:t>
            </a:r>
          </a:p>
          <a:p>
            <a:pPr marL="0" indent="0" algn="just">
              <a:buNone/>
            </a:pPr>
            <a:endParaRPr lang="es-AR" dirty="0"/>
          </a:p>
          <a:p>
            <a:pPr marL="0" indent="0" algn="just">
              <a:buNone/>
            </a:pPr>
            <a:r>
              <a:rPr lang="es-AR" dirty="0" err="1"/>
              <a:t>Tax</a:t>
            </a:r>
            <a:r>
              <a:rPr lang="es-AR" dirty="0"/>
              <a:t> </a:t>
            </a:r>
            <a:r>
              <a:rPr lang="es-AR" dirty="0" err="1"/>
              <a:t>Administrations</a:t>
            </a:r>
            <a:r>
              <a:rPr lang="es-AR" dirty="0"/>
              <a:t> and </a:t>
            </a:r>
            <a:r>
              <a:rPr lang="es-AR" dirty="0" err="1"/>
              <a:t>The</a:t>
            </a:r>
            <a:r>
              <a:rPr lang="es-AR" dirty="0"/>
              <a:t> Digital </a:t>
            </a:r>
            <a:r>
              <a:rPr lang="es-AR" dirty="0" err="1"/>
              <a:t>Economy</a:t>
            </a:r>
            <a:r>
              <a:rPr lang="es-AR" dirty="0"/>
              <a:t>: </a:t>
            </a:r>
            <a:r>
              <a:rPr lang="es-AR" dirty="0" err="1"/>
              <a:t>The</a:t>
            </a:r>
            <a:r>
              <a:rPr lang="es-AR" dirty="0"/>
              <a:t> </a:t>
            </a:r>
            <a:r>
              <a:rPr lang="es-AR" dirty="0" err="1"/>
              <a:t>future</a:t>
            </a:r>
            <a:r>
              <a:rPr lang="es-AR" dirty="0"/>
              <a:t> </a:t>
            </a:r>
            <a:r>
              <a:rPr lang="es-AR" dirty="0" err="1"/>
              <a:t>is</a:t>
            </a:r>
            <a:r>
              <a:rPr lang="es-AR" dirty="0"/>
              <a:t> </a:t>
            </a:r>
            <a:r>
              <a:rPr lang="es-AR" dirty="0" err="1"/>
              <a:t>today</a:t>
            </a:r>
            <a:r>
              <a:rPr lang="es-AR" dirty="0"/>
              <a:t>, Alfredo </a:t>
            </a:r>
            <a:r>
              <a:rPr lang="es-AR" dirty="0" err="1"/>
              <a:t>Collosa</a:t>
            </a:r>
            <a:r>
              <a:rPr lang="es-AR" dirty="0"/>
              <a:t> </a:t>
            </a:r>
            <a:r>
              <a:rPr lang="es-AR" u="sng" dirty="0">
                <a:hlinkClick r:id="rId4"/>
              </a:rPr>
              <a:t>https://www.ciat.org/tax-administrations-and-the-digital-economy-the-future-is-today/?lang=en</a:t>
            </a:r>
            <a:endParaRPr lang="es-AR" dirty="0"/>
          </a:p>
          <a:p>
            <a:pPr marL="0" indent="0" algn="just">
              <a:buNone/>
            </a:pPr>
            <a:r>
              <a:rPr lang="es-AR" dirty="0"/>
              <a:t> </a:t>
            </a:r>
          </a:p>
          <a:p>
            <a:pPr marL="0" indent="0" algn="just">
              <a:buNone/>
            </a:pPr>
            <a:r>
              <a:rPr lang="es-AR" u="sng" dirty="0">
                <a:hlinkClick r:id="rId5"/>
              </a:rPr>
              <a:t>The Global Tax Reporting Framework for Digital Platforms in the Sharing and Gig Economy: Importance for Tax Administrations</a:t>
            </a:r>
            <a:r>
              <a:rPr lang="es-AR" dirty="0"/>
              <a:t>, Alfredo </a:t>
            </a:r>
            <a:r>
              <a:rPr lang="es-AR" dirty="0" err="1"/>
              <a:t>Collosa</a:t>
            </a:r>
            <a:r>
              <a:rPr lang="es-AR" dirty="0"/>
              <a:t>, </a:t>
            </a:r>
            <a:r>
              <a:rPr lang="es-AR" dirty="0" err="1"/>
              <a:t>Kluwer</a:t>
            </a:r>
            <a:r>
              <a:rPr lang="es-AR" dirty="0"/>
              <a:t> International </a:t>
            </a:r>
            <a:r>
              <a:rPr lang="es-AR" dirty="0" err="1"/>
              <a:t>Tax</a:t>
            </a:r>
            <a:r>
              <a:rPr lang="es-AR" dirty="0"/>
              <a:t> Blog.</a:t>
            </a:r>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26</a:t>
            </a:fld>
            <a:endParaRPr lang="en-US" dirty="0"/>
          </a:p>
        </p:txBody>
      </p:sp>
    </p:spTree>
    <p:extLst>
      <p:ext uri="{BB962C8B-B14F-4D97-AF65-F5344CB8AC3E}">
        <p14:creationId xmlns:p14="http://schemas.microsoft.com/office/powerpoint/2010/main" val="3129545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DBA60F-66DD-5448-98B3-9FD346B215D7}"/>
              </a:ext>
            </a:extLst>
          </p:cNvPr>
          <p:cNvSpPr>
            <a:spLocks noGrp="1"/>
          </p:cNvSpPr>
          <p:nvPr>
            <p:ph type="title"/>
          </p:nvPr>
        </p:nvSpPr>
        <p:spPr/>
        <p:txBody>
          <a:bodyPr/>
          <a:lstStyle/>
          <a:p>
            <a:pPr algn="ctr"/>
            <a:r>
              <a:rPr lang="es-PA" dirty="0"/>
              <a:t>REFERENCES</a:t>
            </a:r>
          </a:p>
        </p:txBody>
      </p:sp>
      <p:sp>
        <p:nvSpPr>
          <p:cNvPr id="3" name="Marcador de contenido 2">
            <a:extLst>
              <a:ext uri="{FF2B5EF4-FFF2-40B4-BE49-F238E27FC236}">
                <a16:creationId xmlns:a16="http://schemas.microsoft.com/office/drawing/2014/main" id="{B5D3A859-93A1-3646-AAA3-FE4D8CA6364C}"/>
              </a:ext>
            </a:extLst>
          </p:cNvPr>
          <p:cNvSpPr>
            <a:spLocks noGrp="1"/>
          </p:cNvSpPr>
          <p:nvPr>
            <p:ph idx="1"/>
          </p:nvPr>
        </p:nvSpPr>
        <p:spPr>
          <a:xfrm>
            <a:off x="1097280" y="1845734"/>
            <a:ext cx="10058400" cy="4465614"/>
          </a:xfrm>
        </p:spPr>
        <p:txBody>
          <a:bodyPr>
            <a:normAutofit fontScale="92500" lnSpcReduction="10000"/>
          </a:bodyPr>
          <a:lstStyle/>
          <a:p>
            <a:pPr marL="0" indent="0" algn="just">
              <a:buNone/>
            </a:pPr>
            <a:r>
              <a:rPr lang="es-AR" u="sng" dirty="0">
                <a:hlinkClick r:id="rId2"/>
              </a:rPr>
              <a:t>Tax Administrations and Cryptocurrency Control Strategy</a:t>
            </a:r>
            <a:r>
              <a:rPr lang="es-AR" dirty="0"/>
              <a:t> Alfredo </a:t>
            </a:r>
            <a:r>
              <a:rPr lang="es-AR" dirty="0" err="1"/>
              <a:t>Collosa</a:t>
            </a:r>
            <a:r>
              <a:rPr lang="es-AR" dirty="0"/>
              <a:t>, </a:t>
            </a:r>
            <a:r>
              <a:rPr lang="es-AR" dirty="0" err="1"/>
              <a:t>Kluwer</a:t>
            </a:r>
            <a:r>
              <a:rPr lang="es-AR" dirty="0"/>
              <a:t> International </a:t>
            </a:r>
            <a:r>
              <a:rPr lang="es-AR" dirty="0" err="1"/>
              <a:t>Tax</a:t>
            </a:r>
            <a:r>
              <a:rPr lang="es-AR" dirty="0"/>
              <a:t> Blog.</a:t>
            </a:r>
          </a:p>
          <a:p>
            <a:pPr marL="0" indent="0" algn="just">
              <a:buNone/>
            </a:pPr>
            <a:endParaRPr lang="es-AR" dirty="0"/>
          </a:p>
          <a:p>
            <a:pPr marL="0" indent="0" algn="just">
              <a:buNone/>
            </a:pPr>
            <a:r>
              <a:rPr lang="es-AR" dirty="0"/>
              <a:t>FATF </a:t>
            </a:r>
            <a:r>
              <a:rPr lang="es-AR" dirty="0" err="1"/>
              <a:t>guidance</a:t>
            </a:r>
            <a:r>
              <a:rPr lang="es-AR" dirty="0"/>
              <a:t> Virtual </a:t>
            </a:r>
            <a:r>
              <a:rPr lang="es-AR" dirty="0" err="1"/>
              <a:t>Assets</a:t>
            </a:r>
            <a:r>
              <a:rPr lang="es-AR" dirty="0"/>
              <a:t>.  </a:t>
            </a:r>
            <a:r>
              <a:rPr lang="es-AR" u="sng" dirty="0">
                <a:hlinkClick r:id="rId3"/>
              </a:rPr>
              <a:t>https://www.fatf-gafi.org/publications/virtualassets/documents/virtual-assets.html?hf=10&amp;b=0&amp;s=desc(fatf_releasedate)</a:t>
            </a:r>
            <a:endParaRPr lang="es-AR" dirty="0"/>
          </a:p>
          <a:p>
            <a:pPr marL="0" indent="0" algn="just">
              <a:buNone/>
            </a:pPr>
            <a:endParaRPr lang="es-AR" dirty="0"/>
          </a:p>
          <a:p>
            <a:pPr marL="0" indent="0" algn="just">
              <a:buNone/>
            </a:pPr>
            <a:r>
              <a:rPr lang="es-AR" dirty="0"/>
              <a:t>FATF REPORT Virtual </a:t>
            </a:r>
            <a:r>
              <a:rPr lang="es-AR" dirty="0" err="1"/>
              <a:t>Assets</a:t>
            </a:r>
            <a:r>
              <a:rPr lang="es-AR" dirty="0"/>
              <a:t> Red </a:t>
            </a:r>
            <a:r>
              <a:rPr lang="es-AR" dirty="0" err="1"/>
              <a:t>Flag</a:t>
            </a:r>
            <a:r>
              <a:rPr lang="es-AR" dirty="0"/>
              <a:t> </a:t>
            </a:r>
            <a:r>
              <a:rPr lang="es-AR" dirty="0" err="1"/>
              <a:t>Indicators</a:t>
            </a:r>
            <a:r>
              <a:rPr lang="es-AR" dirty="0"/>
              <a:t> of Money </a:t>
            </a:r>
            <a:r>
              <a:rPr lang="es-AR" dirty="0" err="1"/>
              <a:t>Laundering</a:t>
            </a:r>
            <a:r>
              <a:rPr lang="es-AR" dirty="0"/>
              <a:t> and </a:t>
            </a:r>
            <a:r>
              <a:rPr lang="es-AR" dirty="0" err="1"/>
              <a:t>Terrorist</a:t>
            </a:r>
            <a:r>
              <a:rPr lang="es-AR" dirty="0"/>
              <a:t> </a:t>
            </a:r>
            <a:r>
              <a:rPr lang="es-AR" dirty="0" err="1"/>
              <a:t>Financing</a:t>
            </a:r>
            <a:r>
              <a:rPr lang="es-AR" dirty="0"/>
              <a:t>  </a:t>
            </a:r>
            <a:r>
              <a:rPr lang="es-AR" u="sng" dirty="0">
                <a:hlinkClick r:id="rId4"/>
              </a:rPr>
              <a:t>https://www.fatf-gafi.org/media/fatf/documents/recommendations/Virtual-Assets-Red-Flag-Indicators.pdf</a:t>
            </a:r>
            <a:endParaRPr lang="es-AR" dirty="0"/>
          </a:p>
          <a:p>
            <a:pPr marL="0" indent="0" algn="just">
              <a:buNone/>
            </a:pPr>
            <a:endParaRPr lang="es-AR" dirty="0"/>
          </a:p>
          <a:p>
            <a:pPr marL="0" indent="0" algn="just">
              <a:buNone/>
            </a:pPr>
            <a:r>
              <a:rPr lang="es-AR" dirty="0" err="1"/>
              <a:t>Public</a:t>
            </a:r>
            <a:r>
              <a:rPr lang="es-AR" dirty="0"/>
              <a:t> </a:t>
            </a:r>
            <a:r>
              <a:rPr lang="es-AR" dirty="0" err="1"/>
              <a:t>consultation</a:t>
            </a:r>
            <a:r>
              <a:rPr lang="es-AR" dirty="0"/>
              <a:t> </a:t>
            </a:r>
            <a:r>
              <a:rPr lang="es-AR" dirty="0" err="1"/>
              <a:t>on</a:t>
            </a:r>
            <a:r>
              <a:rPr lang="es-AR" dirty="0"/>
              <a:t> FATF </a:t>
            </a:r>
            <a:r>
              <a:rPr lang="es-AR" dirty="0" err="1"/>
              <a:t>draft</a:t>
            </a:r>
            <a:r>
              <a:rPr lang="es-AR" dirty="0"/>
              <a:t> </a:t>
            </a:r>
            <a:r>
              <a:rPr lang="es-AR" dirty="0" err="1"/>
              <a:t>guidance</a:t>
            </a:r>
            <a:r>
              <a:rPr lang="es-AR" dirty="0"/>
              <a:t> </a:t>
            </a:r>
            <a:r>
              <a:rPr lang="es-AR" dirty="0" err="1"/>
              <a:t>on</a:t>
            </a:r>
            <a:r>
              <a:rPr lang="es-AR" dirty="0"/>
              <a:t> a </a:t>
            </a:r>
            <a:r>
              <a:rPr lang="es-AR" dirty="0" err="1"/>
              <a:t>risk-based</a:t>
            </a:r>
            <a:r>
              <a:rPr lang="es-AR" dirty="0"/>
              <a:t> </a:t>
            </a:r>
            <a:r>
              <a:rPr lang="es-AR" dirty="0" err="1"/>
              <a:t>approach</a:t>
            </a:r>
            <a:r>
              <a:rPr lang="es-AR" dirty="0"/>
              <a:t> to virtual </a:t>
            </a:r>
            <a:r>
              <a:rPr lang="es-AR" dirty="0" err="1"/>
              <a:t>assets</a:t>
            </a:r>
            <a:r>
              <a:rPr lang="es-AR" dirty="0"/>
              <a:t> and virtual </a:t>
            </a:r>
            <a:r>
              <a:rPr lang="es-AR" dirty="0" err="1"/>
              <a:t>asset</a:t>
            </a:r>
            <a:r>
              <a:rPr lang="es-AR" dirty="0"/>
              <a:t> </a:t>
            </a:r>
            <a:r>
              <a:rPr lang="es-AR" dirty="0" err="1"/>
              <a:t>service</a:t>
            </a:r>
            <a:r>
              <a:rPr lang="es-AR" dirty="0"/>
              <a:t> </a:t>
            </a:r>
            <a:r>
              <a:rPr lang="es-AR" dirty="0" err="1"/>
              <a:t>providers</a:t>
            </a:r>
            <a:r>
              <a:rPr lang="es-AR" dirty="0"/>
              <a:t>  </a:t>
            </a:r>
            <a:r>
              <a:rPr lang="es-AR" u="sng" dirty="0">
                <a:hlinkClick r:id="rId5"/>
              </a:rPr>
              <a:t>https://www.fatf-gafi.org/publications/fatfrecommendations/documents/public-consultation-guidance-vasp.html</a:t>
            </a:r>
            <a:endParaRPr lang="es-AR" dirty="0"/>
          </a:p>
          <a:p>
            <a:endParaRPr lang="es-PA"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27</a:t>
            </a:fld>
            <a:endParaRPr lang="en-US" dirty="0"/>
          </a:p>
        </p:txBody>
      </p:sp>
    </p:spTree>
    <p:extLst>
      <p:ext uri="{BB962C8B-B14F-4D97-AF65-F5344CB8AC3E}">
        <p14:creationId xmlns:p14="http://schemas.microsoft.com/office/powerpoint/2010/main" val="1473206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95A263-C843-AD48-B7F6-FDD5C78576FA}"/>
              </a:ext>
            </a:extLst>
          </p:cNvPr>
          <p:cNvSpPr>
            <a:spLocks noGrp="1"/>
          </p:cNvSpPr>
          <p:nvPr>
            <p:ph type="title"/>
          </p:nvPr>
        </p:nvSpPr>
        <p:spPr>
          <a:xfrm>
            <a:off x="1024778" y="5213445"/>
            <a:ext cx="10058400" cy="750627"/>
          </a:xfrm>
        </p:spPr>
        <p:txBody>
          <a:bodyPr vert="horz" lIns="91440" tIns="45720" rIns="91440" bIns="45720" rtlCol="0" anchor="b">
            <a:normAutofit/>
          </a:bodyPr>
          <a:lstStyle/>
          <a:p>
            <a:pPr algn="ctr"/>
            <a:r>
              <a:rPr lang="en-US" sz="3600" dirty="0" smtClean="0">
                <a:solidFill>
                  <a:srgbClr val="FFFFFF"/>
                </a:solidFill>
              </a:rPr>
              <a:t>Alfred</a:t>
            </a:r>
            <a:r>
              <a:rPr lang="en-US" sz="2100" b="1" u="sng" kern="0" spc="0" dirty="0">
                <a:solidFill>
                  <a:srgbClr val="000000"/>
                </a:solidFill>
                <a:latin typeface="Bitter"/>
                <a:ea typeface="Bitter"/>
                <a:cs typeface="Bitter"/>
                <a:sym typeface="Bitter"/>
                <a:hlinkClick r:id="rId2"/>
              </a:rPr>
              <a:t> https://www.ciat.org/team/Alfredo-Collosa </a:t>
            </a:r>
            <a:r>
              <a:rPr lang="en-US" sz="2400" dirty="0" smtClean="0">
                <a:solidFill>
                  <a:srgbClr val="FFFFFF"/>
                </a:solidFill>
              </a:rPr>
              <a:t>s</a:t>
            </a:r>
            <a:r>
              <a:rPr lang="en-US" sz="2400" dirty="0">
                <a:solidFill>
                  <a:srgbClr val="FFFFFF"/>
                </a:solidFill>
              </a:rPr>
              <a:t>://</a:t>
            </a:r>
            <a:r>
              <a:rPr lang="en-US" sz="2400" dirty="0" smtClean="0">
                <a:solidFill>
                  <a:srgbClr val="FFFFFF"/>
                </a:solidFill>
              </a:rPr>
              <a:t>www.ciat.or</a:t>
            </a:r>
            <a:endParaRPr lang="en-US" sz="3600" dirty="0">
              <a:solidFill>
                <a:srgbClr val="FFFFFF"/>
              </a:solidFill>
            </a:endParaRPr>
          </a:p>
        </p:txBody>
      </p:sp>
      <p:pic>
        <p:nvPicPr>
          <p:cNvPr id="4" name="Google Shape;864;p100">
            <a:extLst>
              <a:ext uri="{FF2B5EF4-FFF2-40B4-BE49-F238E27FC236}">
                <a16:creationId xmlns:a16="http://schemas.microsoft.com/office/drawing/2014/main" id="{0ABBF713-2E32-1748-AA29-85DEE6A5B62D}"/>
              </a:ext>
            </a:extLst>
          </p:cNvPr>
          <p:cNvPicPr preferRelativeResize="0">
            <a:picLocks noGrp="1"/>
          </p:cNvPicPr>
          <p:nvPr>
            <p:ph idx="1"/>
          </p:nvPr>
        </p:nvPicPr>
        <p:blipFill>
          <a:blip r:embed="rId3"/>
          <a:stretch>
            <a:fillRect/>
          </a:stretch>
        </p:blipFill>
        <p:spPr>
          <a:xfrm>
            <a:off x="2670774" y="318659"/>
            <a:ext cx="6329085" cy="3618586"/>
          </a:xfrm>
          <a:prstGeom prst="rect">
            <a:avLst/>
          </a:prstGeom>
          <a:noFill/>
        </p:spPr>
      </p:pic>
      <p:pic>
        <p:nvPicPr>
          <p:cNvPr id="6" name="Imagen 5" descr="Icono&#10;&#10;Descripción generada automáticamente">
            <a:extLst>
              <a:ext uri="{FF2B5EF4-FFF2-40B4-BE49-F238E27FC236}">
                <a16:creationId xmlns:a16="http://schemas.microsoft.com/office/drawing/2014/main" id="{10B0AB8C-F5D0-A544-916A-DABF0AE3BBD7}"/>
              </a:ext>
            </a:extLst>
          </p:cNvPr>
          <p:cNvPicPr>
            <a:picLocks noChangeAspect="1"/>
          </p:cNvPicPr>
          <p:nvPr/>
        </p:nvPicPr>
        <p:blipFill rotWithShape="1">
          <a:blip r:embed="rId4">
            <a:extLst>
              <a:ext uri="{28A0092B-C50C-407E-A947-70E740481C1C}">
                <a14:useLocalDpi xmlns:a14="http://schemas.microsoft.com/office/drawing/2010/main" val="0"/>
              </a:ext>
            </a:extLst>
          </a:blip>
          <a:srcRect l="32181" t="15524" r="30408" b="15401"/>
          <a:stretch/>
        </p:blipFill>
        <p:spPr>
          <a:xfrm>
            <a:off x="1156404" y="4193635"/>
            <a:ext cx="585630" cy="568556"/>
          </a:xfrm>
          <a:prstGeom prst="rect">
            <a:avLst/>
          </a:prstGeom>
        </p:spPr>
      </p:pic>
      <p:sp>
        <p:nvSpPr>
          <p:cNvPr id="20" name="Título 1">
            <a:extLst>
              <a:ext uri="{FF2B5EF4-FFF2-40B4-BE49-F238E27FC236}">
                <a16:creationId xmlns:a16="http://schemas.microsoft.com/office/drawing/2014/main" id="{B097AF22-80AA-C54B-B4A9-6E242082ED66}"/>
              </a:ext>
            </a:extLst>
          </p:cNvPr>
          <p:cNvSpPr txBox="1">
            <a:spLocks/>
          </p:cNvSpPr>
          <p:nvPr/>
        </p:nvSpPr>
        <p:spPr>
          <a:xfrm>
            <a:off x="1742033" y="4181001"/>
            <a:ext cx="2233619" cy="568555"/>
          </a:xfrm>
          <a:prstGeom prst="rect">
            <a:avLst/>
          </a:prstGeom>
        </p:spPr>
        <p:txBody>
          <a:bodyPr vert="horz" lIns="91440" tIns="45720" rIns="91440" bIns="45720" rtlCol="0" anchor="b">
            <a:normAutofit fontScale="92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2800" dirty="0">
                <a:solidFill>
                  <a:schemeClr val="accent1">
                    <a:lumMod val="50000"/>
                  </a:schemeClr>
                </a:solidFill>
              </a:rPr>
              <a:t>Alfredo </a:t>
            </a:r>
            <a:r>
              <a:rPr lang="en-US" sz="2800" dirty="0" err="1">
                <a:solidFill>
                  <a:schemeClr val="accent1">
                    <a:lumMod val="50000"/>
                  </a:schemeClr>
                </a:solidFill>
              </a:rPr>
              <a:t>Collosa</a:t>
            </a:r>
            <a:r>
              <a:rPr lang="en-US" sz="2800" dirty="0">
                <a:solidFill>
                  <a:schemeClr val="accent1">
                    <a:lumMod val="50000"/>
                  </a:schemeClr>
                </a:solidFill>
              </a:rPr>
              <a:t> </a:t>
            </a:r>
          </a:p>
        </p:txBody>
      </p:sp>
      <p:sp>
        <p:nvSpPr>
          <p:cNvPr id="22" name="Título 1">
            <a:extLst>
              <a:ext uri="{FF2B5EF4-FFF2-40B4-BE49-F238E27FC236}">
                <a16:creationId xmlns:a16="http://schemas.microsoft.com/office/drawing/2014/main" id="{3CF7187D-23AF-D747-971A-F5386E20426C}"/>
              </a:ext>
            </a:extLst>
          </p:cNvPr>
          <p:cNvSpPr txBox="1">
            <a:spLocks/>
          </p:cNvSpPr>
          <p:nvPr/>
        </p:nvSpPr>
        <p:spPr>
          <a:xfrm>
            <a:off x="8236576" y="4145137"/>
            <a:ext cx="2738723" cy="56855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2600" dirty="0">
                <a:solidFill>
                  <a:schemeClr val="accent1">
                    <a:lumMod val="50000"/>
                  </a:schemeClr>
                </a:solidFill>
              </a:rPr>
              <a:t>@</a:t>
            </a:r>
            <a:r>
              <a:rPr lang="en-US" sz="2600" dirty="0" err="1">
                <a:solidFill>
                  <a:schemeClr val="accent1">
                    <a:lumMod val="50000"/>
                  </a:schemeClr>
                </a:solidFill>
              </a:rPr>
              <a:t>AlfredoCollosa</a:t>
            </a:r>
            <a:r>
              <a:rPr lang="en-US" sz="2600" dirty="0">
                <a:solidFill>
                  <a:schemeClr val="accent1">
                    <a:lumMod val="50000"/>
                  </a:schemeClr>
                </a:solidFill>
              </a:rPr>
              <a:t> </a:t>
            </a:r>
          </a:p>
        </p:txBody>
      </p:sp>
      <p:pic>
        <p:nvPicPr>
          <p:cNvPr id="8" name="Imagen 7" descr="Logotipo, Icono, nombre de la empresa&#10;&#10;Descripción generada automáticamente">
            <a:extLst>
              <a:ext uri="{FF2B5EF4-FFF2-40B4-BE49-F238E27FC236}">
                <a16:creationId xmlns:a16="http://schemas.microsoft.com/office/drawing/2014/main" id="{87F4CC5E-608D-9443-A01C-F87665BE6EC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5019" r="14869" b="2311"/>
          <a:stretch/>
        </p:blipFill>
        <p:spPr>
          <a:xfrm>
            <a:off x="7963839" y="4284926"/>
            <a:ext cx="494221" cy="385630"/>
          </a:xfrm>
          <a:prstGeom prst="rect">
            <a:avLst/>
          </a:prstGeom>
        </p:spPr>
      </p:pic>
      <p:sp>
        <p:nvSpPr>
          <p:cNvPr id="3" name="Marcador de número de diapositiva 2"/>
          <p:cNvSpPr>
            <a:spLocks noGrp="1"/>
          </p:cNvSpPr>
          <p:nvPr>
            <p:ph type="sldNum" sz="quarter" idx="12"/>
          </p:nvPr>
        </p:nvSpPr>
        <p:spPr/>
        <p:txBody>
          <a:bodyPr/>
          <a:lstStyle/>
          <a:p>
            <a:pPr defTabSz="457200"/>
            <a:fld id="{4FAB73BC-B049-4115-A692-8D63A059BFB8}" type="slidenum">
              <a:rPr lang="en-US" smtClean="0"/>
              <a:pPr defTabSz="457200"/>
              <a:t>28</a:t>
            </a:fld>
            <a:endParaRPr lang="en-US" dirty="0"/>
          </a:p>
        </p:txBody>
      </p:sp>
    </p:spTree>
    <p:extLst>
      <p:ext uri="{BB962C8B-B14F-4D97-AF65-F5344CB8AC3E}">
        <p14:creationId xmlns:p14="http://schemas.microsoft.com/office/powerpoint/2010/main" val="2260251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a:t>
            </a:r>
            <a:r>
              <a:rPr lang="es-AR" altLang="es-AR" b="1" dirty="0">
                <a:cs typeface="Arial" panose="020B0604020202020204" pitchFamily="34" charset="0"/>
              </a:rPr>
              <a:t/>
            </a:r>
            <a:br>
              <a:rPr lang="es-AR" altLang="es-AR" b="1" dirty="0">
                <a:cs typeface="Arial" panose="020B0604020202020204" pitchFamily="34" charset="0"/>
              </a:rPr>
            </a:br>
            <a:r>
              <a:rPr lang="es-AR" altLang="es-AR" b="1" dirty="0" smtClean="0">
                <a:cs typeface="Arial" panose="020B0604020202020204" pitchFamily="34" charset="0"/>
              </a:rPr>
              <a:t>ADVANTAGE FOR </a:t>
            </a:r>
            <a:r>
              <a:rPr lang="es-AR" altLang="es-AR" b="1" dirty="0">
                <a:cs typeface="Arial" panose="020B0604020202020204" pitchFamily="34" charset="0"/>
              </a:rPr>
              <a:t>TAX ADMINISTRATIONS</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rmAutofit fontScale="92500"/>
          </a:bodyPr>
          <a:lstStyle/>
          <a:p>
            <a:pPr algn="just">
              <a:buFont typeface="Wingdings" panose="05000000000000000000" pitchFamily="2" charset="2"/>
              <a:buChar char="q"/>
            </a:pPr>
            <a:r>
              <a:rPr lang="es-AR" sz="2800" dirty="0" smtClean="0">
                <a:solidFill>
                  <a:srgbClr val="FF0000"/>
                </a:solidFill>
                <a:ea typeface="Calibri" panose="020F0502020204030204" pitchFamily="34" charset="0"/>
              </a:rPr>
              <a:t>BLOCKCHAIN IS A DIGITAL MECHANISM TO CREATE A DIGITAL AND DISTRIBUTED LEDGER, IN WHICH TWO OR MORE PARTICIPANTS IN A PEER-TO-PEER NETWORK CAN EXCHANGE INFORMATION AND ASSETS DIRECTLY, WITHOUT INTERMEDIARIES.</a:t>
            </a:r>
          </a:p>
          <a:p>
            <a:pPr algn="just">
              <a:buFont typeface="Wingdings" panose="05000000000000000000" pitchFamily="2" charset="2"/>
              <a:buChar char="q"/>
            </a:pPr>
            <a:r>
              <a:rPr lang="es-AR" sz="2800" dirty="0" smtClean="0">
                <a:ea typeface="Calibri" panose="020F0502020204030204" pitchFamily="34" charset="0"/>
              </a:rPr>
              <a:t> THE BLOCKCHAIN </a:t>
            </a:r>
            <a:r>
              <a:rPr lang="es-AR" sz="2800" dirty="0" smtClean="0">
                <a:solidFill>
                  <a:srgbClr val="FF0000"/>
                </a:solidFill>
                <a:ea typeface="Calibri" panose="020F0502020204030204" pitchFamily="34" charset="0"/>
              </a:rPr>
              <a:t>AUTHENTICATES</a:t>
            </a:r>
            <a:r>
              <a:rPr lang="es-AR" sz="2800" dirty="0" smtClean="0">
                <a:ea typeface="Calibri" panose="020F0502020204030204" pitchFamily="34" charset="0"/>
              </a:rPr>
              <a:t> THE PARTICIPANTS, </a:t>
            </a:r>
            <a:r>
              <a:rPr lang="es-AR" sz="2800" dirty="0" smtClean="0">
                <a:solidFill>
                  <a:srgbClr val="FF0000"/>
                </a:solidFill>
                <a:ea typeface="Calibri" panose="020F0502020204030204" pitchFamily="34" charset="0"/>
              </a:rPr>
              <a:t>VALIDATES</a:t>
            </a:r>
            <a:r>
              <a:rPr lang="es-AR" sz="2800" dirty="0" smtClean="0">
                <a:ea typeface="Calibri" panose="020F0502020204030204" pitchFamily="34" charset="0"/>
              </a:rPr>
              <a:t> THAT THEY HAVE THE ASSETS ON WHICH THEY WANT TO TRADE, AND </a:t>
            </a:r>
            <a:r>
              <a:rPr lang="es-AR" sz="2800" dirty="0" smtClean="0">
                <a:solidFill>
                  <a:srgbClr val="FF0000"/>
                </a:solidFill>
                <a:ea typeface="Calibri" panose="020F0502020204030204" pitchFamily="34" charset="0"/>
              </a:rPr>
              <a:t>RECORDS THE EXCHANGES</a:t>
            </a:r>
            <a:r>
              <a:rPr lang="es-AR" sz="2800" dirty="0" smtClean="0">
                <a:ea typeface="Calibri" panose="020F0502020204030204" pitchFamily="34" charset="0"/>
              </a:rPr>
              <a:t> IN SAID DIGITAL LEDGER, OF WHICH </a:t>
            </a:r>
            <a:r>
              <a:rPr lang="es-AR" sz="2800" dirty="0" smtClean="0">
                <a:solidFill>
                  <a:srgbClr val="FF0000"/>
                </a:solidFill>
                <a:ea typeface="Calibri" panose="020F0502020204030204" pitchFamily="34" charset="0"/>
              </a:rPr>
              <a:t>ALL PARTICIPANTS HAVE AN UPDATED COPY AND WHOSE ENTRIES OR RECORDS</a:t>
            </a:r>
            <a:r>
              <a:rPr lang="es-AR" sz="2800" dirty="0" smtClean="0">
                <a:ea typeface="Calibri" panose="020F0502020204030204" pitchFamily="34" charset="0"/>
              </a:rPr>
              <a:t>, </a:t>
            </a:r>
            <a:r>
              <a:rPr lang="es-AR" sz="2800" dirty="0" smtClean="0">
                <a:solidFill>
                  <a:srgbClr val="FF0000"/>
                </a:solidFill>
                <a:ea typeface="Calibri" panose="020F0502020204030204" pitchFamily="34" charset="0"/>
              </a:rPr>
              <a:t>WHICH ARE NOT MODIFIABLE</a:t>
            </a:r>
            <a:r>
              <a:rPr lang="es-AR" sz="2800" dirty="0" smtClean="0">
                <a:ea typeface="Calibri" panose="020F0502020204030204" pitchFamily="34" charset="0"/>
              </a:rPr>
              <a:t>, THEY ARE CHRONOLOGICALLY ORGANIZED AND PACKED INTO BLOCKS, ENCRYPTED, AND LINKED TO EACH OTHER</a:t>
            </a:r>
            <a:endParaRPr lang="es-AR" sz="28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3</a:t>
            </a:fld>
            <a:endParaRPr lang="en-US" dirty="0"/>
          </a:p>
        </p:txBody>
      </p:sp>
    </p:spTree>
    <p:extLst>
      <p:ext uri="{BB962C8B-B14F-4D97-AF65-F5344CB8AC3E}">
        <p14:creationId xmlns:p14="http://schemas.microsoft.com/office/powerpoint/2010/main" val="3168980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a:t>
            </a:r>
            <a:r>
              <a:rPr lang="es-AR" altLang="es-AR" b="1" dirty="0">
                <a:cs typeface="Arial" panose="020B0604020202020204" pitchFamily="34" charset="0"/>
              </a:rPr>
              <a:t/>
            </a:r>
            <a:br>
              <a:rPr lang="es-AR" altLang="es-AR" b="1" dirty="0">
                <a:cs typeface="Arial" panose="020B0604020202020204" pitchFamily="34" charset="0"/>
              </a:rPr>
            </a:br>
            <a:r>
              <a:rPr lang="es-AR" altLang="es-AR" b="1" dirty="0" smtClean="0">
                <a:cs typeface="Arial" panose="020B0604020202020204" pitchFamily="34" charset="0"/>
              </a:rPr>
              <a:t>ADVANTAGE FOR </a:t>
            </a:r>
            <a:r>
              <a:rPr lang="es-AR" altLang="es-AR" b="1" dirty="0">
                <a:cs typeface="Arial" panose="020B0604020202020204" pitchFamily="34" charset="0"/>
              </a:rPr>
              <a:t>TAX ADMINISTRATIONS</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rmAutofit fontScale="77500" lnSpcReduction="20000"/>
          </a:bodyPr>
          <a:lstStyle/>
          <a:p>
            <a:pPr marL="0" indent="0" algn="just">
              <a:lnSpc>
                <a:spcPct val="100000"/>
              </a:lnSpc>
              <a:spcBef>
                <a:spcPts val="425"/>
              </a:spcBef>
              <a:buNone/>
              <a:tabLst>
                <a:tab pos="3469004" algn="l"/>
              </a:tabLst>
            </a:pPr>
            <a:r>
              <a:rPr lang="en-US" sz="2800" dirty="0"/>
              <a:t>PRIVATE BLOCKCHAINS STAND TO IMPROVE SPECIFIC AREAS OF TAXATION BY PROVIDING A SINGLE SYSTEM FOR: </a:t>
            </a:r>
          </a:p>
          <a:p>
            <a:pPr algn="just">
              <a:lnSpc>
                <a:spcPct val="100000"/>
              </a:lnSpc>
              <a:spcBef>
                <a:spcPts val="425"/>
              </a:spcBef>
              <a:buFont typeface="Wingdings" panose="05000000000000000000" pitchFamily="2" charset="2"/>
              <a:buChar char="q"/>
              <a:tabLst>
                <a:tab pos="3469004" algn="l"/>
              </a:tabLst>
            </a:pPr>
            <a:r>
              <a:rPr lang="en-US" sz="2800" dirty="0" smtClean="0"/>
              <a:t>REAL-TIME </a:t>
            </a:r>
            <a:r>
              <a:rPr lang="en-US" sz="2800" dirty="0">
                <a:solidFill>
                  <a:srgbClr val="FF0000"/>
                </a:solidFill>
              </a:rPr>
              <a:t>EXCHANGE OF TAXPAYERS DATA </a:t>
            </a:r>
          </a:p>
          <a:p>
            <a:pPr algn="just">
              <a:lnSpc>
                <a:spcPct val="100000"/>
              </a:lnSpc>
              <a:spcBef>
                <a:spcPts val="425"/>
              </a:spcBef>
              <a:buFont typeface="Wingdings" panose="05000000000000000000" pitchFamily="2" charset="2"/>
              <a:buChar char="q"/>
              <a:tabLst>
                <a:tab pos="3469004" algn="l"/>
              </a:tabLst>
            </a:pPr>
            <a:r>
              <a:rPr lang="en-US" sz="2800" dirty="0" smtClean="0"/>
              <a:t>CRYPTOGRAPHICALLY </a:t>
            </a:r>
            <a:r>
              <a:rPr lang="en-US" sz="2800" dirty="0">
                <a:solidFill>
                  <a:srgbClr val="FF0000"/>
                </a:solidFill>
              </a:rPr>
              <a:t>SECURE AND IMMUTABLE STORAGE OF TAXPAYERS’ DATA</a:t>
            </a:r>
          </a:p>
          <a:p>
            <a:pPr algn="just">
              <a:lnSpc>
                <a:spcPct val="100000"/>
              </a:lnSpc>
              <a:spcBef>
                <a:spcPts val="425"/>
              </a:spcBef>
              <a:buFont typeface="Wingdings" panose="05000000000000000000" pitchFamily="2" charset="2"/>
              <a:buChar char="q"/>
              <a:tabLst>
                <a:tab pos="3469004" algn="l"/>
              </a:tabLst>
            </a:pPr>
            <a:r>
              <a:rPr lang="en-US" sz="2800" dirty="0" smtClean="0">
                <a:solidFill>
                  <a:srgbClr val="FF0000"/>
                </a:solidFill>
              </a:rPr>
              <a:t>REAL-TIME </a:t>
            </a:r>
            <a:r>
              <a:rPr lang="en-US" sz="2800" dirty="0">
                <a:solidFill>
                  <a:srgbClr val="FF0000"/>
                </a:solidFill>
              </a:rPr>
              <a:t>TAX COLLECTION AND </a:t>
            </a:r>
            <a:r>
              <a:rPr lang="en-US" sz="2800" dirty="0" smtClean="0">
                <a:solidFill>
                  <a:srgbClr val="FF0000"/>
                </a:solidFill>
              </a:rPr>
              <a:t>REFUNDS.</a:t>
            </a:r>
          </a:p>
          <a:p>
            <a:pPr algn="just">
              <a:lnSpc>
                <a:spcPct val="100000"/>
              </a:lnSpc>
              <a:spcBef>
                <a:spcPts val="425"/>
              </a:spcBef>
              <a:buFont typeface="Wingdings" panose="05000000000000000000" pitchFamily="2" charset="2"/>
              <a:buChar char="q"/>
              <a:tabLst>
                <a:tab pos="3469004" algn="l"/>
              </a:tabLst>
            </a:pPr>
            <a:r>
              <a:rPr lang="en-US" sz="2800" dirty="0" smtClean="0">
                <a:solidFill>
                  <a:srgbClr val="FF0000"/>
                </a:solidFill>
              </a:rPr>
              <a:t>REDUCING </a:t>
            </a:r>
            <a:r>
              <a:rPr lang="en-US" sz="2800" dirty="0">
                <a:solidFill>
                  <a:srgbClr val="FF0000"/>
                </a:solidFill>
              </a:rPr>
              <a:t>MIDDLEMEN AND ADMINISTRATIVE BURDEN </a:t>
            </a:r>
            <a:r>
              <a:rPr lang="en-US" sz="2800" dirty="0"/>
              <a:t>FOR TAX COLLECTION/ REPORTING.</a:t>
            </a:r>
          </a:p>
          <a:p>
            <a:pPr algn="just">
              <a:lnSpc>
                <a:spcPct val="100000"/>
              </a:lnSpc>
              <a:spcBef>
                <a:spcPts val="425"/>
              </a:spcBef>
              <a:buFont typeface="Wingdings" panose="05000000000000000000" pitchFamily="2" charset="2"/>
              <a:buChar char="q"/>
              <a:tabLst>
                <a:tab pos="3469004" algn="l"/>
              </a:tabLst>
            </a:pPr>
            <a:endParaRPr lang="en-US" sz="2800" dirty="0"/>
          </a:p>
          <a:p>
            <a:pPr marL="0" indent="0" algn="just">
              <a:lnSpc>
                <a:spcPct val="100000"/>
              </a:lnSpc>
              <a:spcBef>
                <a:spcPts val="425"/>
              </a:spcBef>
              <a:buNone/>
              <a:tabLst>
                <a:tab pos="3469004" algn="l"/>
              </a:tabLst>
            </a:pPr>
            <a:r>
              <a:rPr lang="en-US" sz="2800" dirty="0" smtClean="0"/>
              <a:t>BEYOND </a:t>
            </a:r>
            <a:r>
              <a:rPr lang="en-US" sz="2800" dirty="0"/>
              <a:t>A SHARED TAX RECORDS SYSTEM, SMART CONTRACTS - OR PREPROGRAMMED COMPUTER CODE WITH SET TRIGGERS - </a:t>
            </a:r>
            <a:r>
              <a:rPr lang="en-US" sz="2800" dirty="0">
                <a:solidFill>
                  <a:srgbClr val="FF0000"/>
                </a:solidFill>
              </a:rPr>
              <a:t>COULD AUTOMATE THE APPLICATION OF COMPLEX TAX LAW AND COLLECTION OF TAXES</a:t>
            </a:r>
            <a:r>
              <a:rPr lang="en-US" sz="2800" dirty="0"/>
              <a:t>. THIS CAN BE APPLIED TO SEVERAL AREAS OF </a:t>
            </a:r>
            <a:r>
              <a:rPr lang="en-US" sz="2800" dirty="0" smtClean="0"/>
              <a:t>TAX.</a:t>
            </a:r>
            <a:endParaRPr lang="es-AR" sz="2800" dirty="0"/>
          </a:p>
          <a:p>
            <a:pPr algn="just">
              <a:buFont typeface="Wingdings" panose="05000000000000000000" pitchFamily="2" charset="2"/>
              <a:buChar char="q"/>
            </a:pPr>
            <a:endParaRPr lang="es-AR" sz="28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4</a:t>
            </a:fld>
            <a:endParaRPr lang="en-US" dirty="0"/>
          </a:p>
        </p:txBody>
      </p:sp>
    </p:spTree>
    <p:extLst>
      <p:ext uri="{BB962C8B-B14F-4D97-AF65-F5344CB8AC3E}">
        <p14:creationId xmlns:p14="http://schemas.microsoft.com/office/powerpoint/2010/main" val="2282770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IN TAS </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Autofit/>
          </a:bodyPr>
          <a:lstStyle/>
          <a:p>
            <a:pPr algn="just">
              <a:buFont typeface="Wingdings" panose="05000000000000000000" pitchFamily="2" charset="2"/>
              <a:buChar char="q"/>
            </a:pPr>
            <a:r>
              <a:rPr lang="es-AR" dirty="0" smtClean="0">
                <a:solidFill>
                  <a:srgbClr val="FF0000"/>
                </a:solidFill>
              </a:rPr>
              <a:t>BRAZIL</a:t>
            </a:r>
            <a:r>
              <a:rPr lang="es-AR" dirty="0" smtClean="0"/>
              <a:t> IMPLEMENTED A SYSTEM BASED ON BLOCKCHAIN, CALLED – “BCPF”, TO SHARE DATA FROM THE REGISTRY OF TAXPAYERS / INDIVIDUALS (CPF) BETWEEN TAX AND REGULATORY INSTITUTIONS OF THE THREE LEVELS OF GOVERNMENT (FEDERAL, STATE, AND MUNICIPAL). </a:t>
            </a:r>
          </a:p>
          <a:p>
            <a:pPr algn="just">
              <a:buFont typeface="Wingdings" panose="05000000000000000000" pitchFamily="2" charset="2"/>
              <a:buChar char="q"/>
            </a:pPr>
            <a:r>
              <a:rPr lang="es-AR" dirty="0" smtClean="0">
                <a:solidFill>
                  <a:srgbClr val="FF0000"/>
                </a:solidFill>
              </a:rPr>
              <a:t>CHINA</a:t>
            </a:r>
            <a:r>
              <a:rPr lang="es-AR" dirty="0" smtClean="0"/>
              <a:t> </a:t>
            </a:r>
            <a:r>
              <a:rPr lang="es-AR" dirty="0" smtClean="0">
                <a:solidFill>
                  <a:srgbClr val="FF0000"/>
                </a:solidFill>
              </a:rPr>
              <a:t>ELECTRONIC INVOICING</a:t>
            </a:r>
            <a:r>
              <a:rPr lang="es-AR" dirty="0" smtClean="0"/>
              <a:t> USING BLOCKCHAIN WAS ALSO IMPLEMENTED WITHIN BEIJING. ITS GOAL IS TO PROVIDE MORE TRANSPARENCY TO TAXPAYERS, REDUCE OPERATING COSTS, SAVE SOCIAL RESOURCES, INCREASE CONSUMER CONVENIENCE TO SAVE INVOICES, AND CREATE A HEALTHY AND FAIR TAX ENVIRONMENT.</a:t>
            </a:r>
          </a:p>
          <a:p>
            <a:pPr algn="just">
              <a:buFont typeface="Wingdings" panose="05000000000000000000" pitchFamily="2" charset="2"/>
              <a:buChar char="q"/>
            </a:pPr>
            <a:r>
              <a:rPr lang="es-AR" dirty="0" smtClean="0">
                <a:solidFill>
                  <a:srgbClr val="FF0000"/>
                </a:solidFill>
              </a:rPr>
              <a:t>EUROPEAN UNION</a:t>
            </a:r>
            <a:r>
              <a:rPr lang="es-AR" dirty="0" smtClean="0"/>
              <a:t>:  BLOCKCHAIN COULD SOLVE MANY OF THE SYSTEM’S WEAKNESSES BY CREATING A DIGITAL INVOICE REGISTER, WHICH WOULD ALLOW TAX AUTHORITIES ACROSS EUROPE TO VIEW AND VERIFY THE TAXES PAID WHEN A PRODUCT CHANGES HANDS. </a:t>
            </a:r>
            <a:endParaRPr lang="es-AR"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5</a:t>
            </a:fld>
            <a:endParaRPr lang="en-US" dirty="0"/>
          </a:p>
        </p:txBody>
      </p:sp>
    </p:spTree>
    <p:extLst>
      <p:ext uri="{BB962C8B-B14F-4D97-AF65-F5344CB8AC3E}">
        <p14:creationId xmlns:p14="http://schemas.microsoft.com/office/powerpoint/2010/main" val="1394359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IN TAS </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Autofit/>
          </a:bodyPr>
          <a:lstStyle/>
          <a:p>
            <a:pPr algn="just">
              <a:buFont typeface="Wingdings" panose="05000000000000000000" pitchFamily="2" charset="2"/>
              <a:buChar char="q"/>
            </a:pPr>
            <a:r>
              <a:rPr lang="es-AR" dirty="0" smtClean="0">
                <a:solidFill>
                  <a:srgbClr val="FF0000"/>
                </a:solidFill>
              </a:rPr>
              <a:t>LATIN AMÉRICA </a:t>
            </a:r>
            <a:r>
              <a:rPr lang="es-AR" dirty="0" smtClean="0"/>
              <a:t>MERCOSUR CUSTOMS ARE CONNECTED BY BCONNECT, A BLOCKCHAIN NETWORK (BRAZIL</a:t>
            </a:r>
            <a:r>
              <a:rPr lang="es-AR" dirty="0"/>
              <a:t>, ARGENTINA, PARAGUAY, AND </a:t>
            </a:r>
            <a:r>
              <a:rPr lang="es-AR" dirty="0" smtClean="0"/>
              <a:t>URUGUAY). </a:t>
            </a:r>
            <a:r>
              <a:rPr lang="es-AR" dirty="0"/>
              <a:t>THE PLATFORM AIMS TO GUARANTEE THE AUTHENTICITY AND SECURITY OF CUSTOMS DATA SHARED BETWEEN THE MERCOSUR COUNTRIES</a:t>
            </a:r>
            <a:endParaRPr lang="es-AR" dirty="0" smtClean="0"/>
          </a:p>
          <a:p>
            <a:pPr algn="just">
              <a:buFont typeface="Wingdings" panose="05000000000000000000" pitchFamily="2" charset="2"/>
              <a:buChar char="q"/>
            </a:pPr>
            <a:r>
              <a:rPr lang="es-AR" dirty="0" smtClean="0">
                <a:solidFill>
                  <a:srgbClr val="FF0000"/>
                </a:solidFill>
              </a:rPr>
              <a:t>ARGENTINA</a:t>
            </a:r>
            <a:r>
              <a:rPr lang="es-AR" dirty="0" smtClean="0"/>
              <a:t> HAS IMPLEMENTED THE SINGLE TAX REGISTRY – FEDERAL REGISTER (RUT) WITH  BLOCKCHAIN TECHNOLOGY THAT ALLOWS DATA TO BE TRANSFERRED BETWEEN THE AFIP AND THE ADHERING JURISDICTIONS, THROUGH A VERY SOPHISTICATED CODING SYSTEM, AND IN A COMPLETELY SECURE WAY, SAFEGUARDING THE RIGHTS OF TAXPAYERS.</a:t>
            </a:r>
          </a:p>
          <a:p>
            <a:pPr algn="just">
              <a:buFont typeface="Wingdings" panose="05000000000000000000" pitchFamily="2" charset="2"/>
              <a:buChar char="q"/>
            </a:pPr>
            <a:r>
              <a:rPr lang="es-AR" dirty="0" smtClean="0">
                <a:solidFill>
                  <a:srgbClr val="FF0000"/>
                </a:solidFill>
              </a:rPr>
              <a:t>FINLAND</a:t>
            </a:r>
            <a:r>
              <a:rPr lang="es-AR" dirty="0" smtClean="0"/>
              <a:t> STARTED WORKING WITH BANKS ON A BLOCKCHAIN SYSTEM TO TRACK TAXES ON REAL ESTATE TRANSACTIONS.</a:t>
            </a:r>
          </a:p>
          <a:p>
            <a:pPr algn="just">
              <a:buFont typeface="Wingdings" panose="05000000000000000000" pitchFamily="2" charset="2"/>
              <a:buChar char="q"/>
            </a:pPr>
            <a:endParaRPr lang="es-AR"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6</a:t>
            </a:fld>
            <a:endParaRPr lang="en-US" dirty="0"/>
          </a:p>
        </p:txBody>
      </p:sp>
    </p:spTree>
    <p:extLst>
      <p:ext uri="{BB962C8B-B14F-4D97-AF65-F5344CB8AC3E}">
        <p14:creationId xmlns:p14="http://schemas.microsoft.com/office/powerpoint/2010/main" val="3200376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IN TAS </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Autofit/>
          </a:bodyPr>
          <a:lstStyle/>
          <a:p>
            <a:pPr algn="just">
              <a:buFont typeface="Wingdings" panose="05000000000000000000" pitchFamily="2" charset="2"/>
              <a:buChar char="q"/>
            </a:pPr>
            <a:r>
              <a:rPr lang="es-AR" sz="2400" dirty="0" smtClean="0">
                <a:solidFill>
                  <a:srgbClr val="FF0000"/>
                </a:solidFill>
              </a:rPr>
              <a:t>SWEDEN</a:t>
            </a:r>
            <a:r>
              <a:rPr lang="es-AR" sz="2400" dirty="0" smtClean="0"/>
              <a:t>, BLOCKCHAIN IS BEING TESTED TO DIGITALIZE RECEIPTS, NON-RESIDENT INCOME TAX, AND CUSTOMS DUTIES.</a:t>
            </a:r>
          </a:p>
          <a:p>
            <a:pPr algn="just">
              <a:buFont typeface="Wingdings" panose="05000000000000000000" pitchFamily="2" charset="2"/>
              <a:buChar char="q"/>
            </a:pPr>
            <a:r>
              <a:rPr lang="es-AR" sz="2400" dirty="0" smtClean="0">
                <a:solidFill>
                  <a:srgbClr val="FF0000"/>
                </a:solidFill>
              </a:rPr>
              <a:t>ESTONIA </a:t>
            </a:r>
            <a:r>
              <a:rPr lang="es-AR" sz="2400" dirty="0" smtClean="0"/>
              <a:t>HAS MOVED A NUMBER OF GOVERNMENT SERVICES TO A BLOCKCHAIN SYSTEM, INCLUDING BANKING, HEALTH, AND BUSINESS RECORDS.</a:t>
            </a:r>
          </a:p>
          <a:p>
            <a:pPr algn="just">
              <a:buFont typeface="Wingdings" panose="05000000000000000000" pitchFamily="2" charset="2"/>
              <a:buChar char="q"/>
            </a:pPr>
            <a:r>
              <a:rPr lang="es-AR" sz="2400" dirty="0" smtClean="0">
                <a:solidFill>
                  <a:srgbClr val="FF0000"/>
                </a:solidFill>
              </a:rPr>
              <a:t>NETHERLANDS-</a:t>
            </a:r>
            <a:r>
              <a:rPr lang="es-AR" sz="2400" dirty="0" smtClean="0"/>
              <a:t>BASED STARTUP SUMMITTO IS WORKING ON A BLOCKCHAIN-BASED ACCOUNTING SYSTEM THAT TAX ADMINISTRATIONS COULD USE TO COMBAT VAT FRAUD.</a:t>
            </a:r>
            <a:endParaRPr lang="es-AR"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7</a:t>
            </a:fld>
            <a:endParaRPr lang="en-US" dirty="0"/>
          </a:p>
        </p:txBody>
      </p:sp>
    </p:spTree>
    <p:extLst>
      <p:ext uri="{BB962C8B-B14F-4D97-AF65-F5344CB8AC3E}">
        <p14:creationId xmlns:p14="http://schemas.microsoft.com/office/powerpoint/2010/main" val="308473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IN TAS </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Autofit/>
          </a:bodyPr>
          <a:lstStyle/>
          <a:p>
            <a:pPr algn="just">
              <a:buFont typeface="Wingdings" panose="05000000000000000000" pitchFamily="2" charset="2"/>
              <a:buChar char="q"/>
            </a:pPr>
            <a:r>
              <a:rPr lang="es-AR" sz="2400" dirty="0" smtClean="0"/>
              <a:t>ONE FIELD OF POTENTIAL DEVELOPMENT IS THE USE OF BLOCKCHAIN FOR THE </a:t>
            </a:r>
            <a:r>
              <a:rPr lang="es-AR" sz="2400" dirty="0" smtClean="0">
                <a:solidFill>
                  <a:srgbClr val="FF0000"/>
                </a:solidFill>
              </a:rPr>
              <a:t>EXCHANGE OF INFORMATION BOTH INTERNALLY AND INTERNATIONALLY.</a:t>
            </a:r>
          </a:p>
          <a:p>
            <a:pPr algn="just">
              <a:buFont typeface="Wingdings" panose="05000000000000000000" pitchFamily="2" charset="2"/>
              <a:buChar char="q"/>
            </a:pPr>
            <a:r>
              <a:rPr lang="es-AR" sz="2400" dirty="0" smtClean="0"/>
              <a:t>ANOTHER POTENTIAL FIELD OF DEVELOPMENT IS THAT </a:t>
            </a:r>
            <a:r>
              <a:rPr lang="es-AR" sz="2400" dirty="0" smtClean="0">
                <a:solidFill>
                  <a:srgbClr val="FF0000"/>
                </a:solidFill>
              </a:rPr>
              <a:t>OF PRE-FILLED TAX RETURNS,</a:t>
            </a:r>
            <a:r>
              <a:rPr lang="es-AR" sz="2400" dirty="0" smtClean="0"/>
              <a:t> WHERE THE TAS COULD USE A DATABASE WITH BLOCKCHAIN TO SUPPLY THEM TO TAXPAYERS, THUS MAKING THE PROCESS MORE EFFICIENT.</a:t>
            </a:r>
          </a:p>
          <a:p>
            <a:pPr algn="just">
              <a:buFont typeface="Wingdings" panose="05000000000000000000" pitchFamily="2" charset="2"/>
              <a:buChar char="q"/>
            </a:pPr>
            <a:r>
              <a:rPr lang="es-AR" sz="2400" dirty="0" smtClean="0"/>
              <a:t>TAX ADMINISTRATIONS WITH ACCESS TO THE BLOCKCHAINS OF MULTINATIONAL COMPANIES COULD CARRY OUT </a:t>
            </a:r>
            <a:r>
              <a:rPr lang="es-AR" sz="2400" dirty="0" smtClean="0">
                <a:solidFill>
                  <a:srgbClr val="FF0000"/>
                </a:solidFill>
              </a:rPr>
              <a:t>REAL-TIME TAX AUDITS </a:t>
            </a:r>
            <a:r>
              <a:rPr lang="es-AR" sz="2400" dirty="0" smtClean="0"/>
              <a:t>IN THE NOT-TOO-DISTANT FUTURE.</a:t>
            </a:r>
          </a:p>
          <a:p>
            <a:pPr algn="just">
              <a:buFont typeface="Wingdings" panose="05000000000000000000" pitchFamily="2" charset="2"/>
              <a:buChar char="q"/>
            </a:pPr>
            <a:endParaRPr lang="es-AR"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8</a:t>
            </a:fld>
            <a:endParaRPr lang="en-US" dirty="0"/>
          </a:p>
        </p:txBody>
      </p:sp>
    </p:spTree>
    <p:extLst>
      <p:ext uri="{BB962C8B-B14F-4D97-AF65-F5344CB8AC3E}">
        <p14:creationId xmlns:p14="http://schemas.microsoft.com/office/powerpoint/2010/main" val="3938231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025CF-7A92-3A44-9405-90BEA79D8656}"/>
              </a:ext>
            </a:extLst>
          </p:cNvPr>
          <p:cNvSpPr>
            <a:spLocks noGrp="1"/>
          </p:cNvSpPr>
          <p:nvPr>
            <p:ph type="title"/>
          </p:nvPr>
        </p:nvSpPr>
        <p:spPr/>
        <p:txBody>
          <a:bodyPr>
            <a:normAutofit/>
          </a:bodyPr>
          <a:lstStyle/>
          <a:p>
            <a:pPr algn="ctr"/>
            <a:r>
              <a:rPr lang="es-AR" altLang="es-AR" b="1" dirty="0" smtClean="0">
                <a:solidFill>
                  <a:srgbClr val="FF0000"/>
                </a:solidFill>
                <a:cs typeface="Arial" panose="020B0604020202020204" pitchFamily="34" charset="0"/>
              </a:rPr>
              <a:t>BLOCKCHAIN IN TAS </a:t>
            </a:r>
            <a:endParaRPr lang="es-PA" dirty="0"/>
          </a:p>
        </p:txBody>
      </p:sp>
      <p:sp>
        <p:nvSpPr>
          <p:cNvPr id="3" name="Marcador de contenido 2">
            <a:extLst>
              <a:ext uri="{FF2B5EF4-FFF2-40B4-BE49-F238E27FC236}">
                <a16:creationId xmlns:a16="http://schemas.microsoft.com/office/drawing/2014/main" id="{B2F7762F-62D0-9949-927E-02053529E1F6}"/>
              </a:ext>
            </a:extLst>
          </p:cNvPr>
          <p:cNvSpPr>
            <a:spLocks noGrp="1"/>
          </p:cNvSpPr>
          <p:nvPr>
            <p:ph idx="1"/>
          </p:nvPr>
        </p:nvSpPr>
        <p:spPr/>
        <p:txBody>
          <a:bodyPr anchor="ctr">
            <a:noAutofit/>
          </a:bodyPr>
          <a:lstStyle/>
          <a:p>
            <a:pPr algn="just">
              <a:buFont typeface="Wingdings" panose="05000000000000000000" pitchFamily="2" charset="2"/>
              <a:buChar char="q"/>
            </a:pPr>
            <a:r>
              <a:rPr lang="es-AR" sz="2400" dirty="0" smtClean="0"/>
              <a:t>BLOCKCHAIN ALSO LOOKS PROMISING AS A FUTURE APPLICATION AREA FOR </a:t>
            </a:r>
            <a:r>
              <a:rPr lang="es-AR" sz="2400" dirty="0" smtClean="0">
                <a:solidFill>
                  <a:srgbClr val="FF0000"/>
                </a:solidFill>
              </a:rPr>
              <a:t>TRANSFER PRICING</a:t>
            </a:r>
            <a:r>
              <a:rPr lang="es-AR" sz="2400" dirty="0" smtClean="0"/>
              <a:t>. THE SYSTEMATIZATION AND AUTOMATION OF PROCESSES COULD PROVIDE BENEFITS FOR THE APPLICATION, DOCUMENTATION, AND DEFENSE OF TRANSFER PRICING, ESPECIALLY </a:t>
            </a:r>
            <a:r>
              <a:rPr lang="es-AR" sz="2400" dirty="0" smtClean="0">
                <a:solidFill>
                  <a:srgbClr val="FF0000"/>
                </a:solidFill>
              </a:rPr>
              <a:t>CONSIDERING BOTH THE GREATER COMPLEXITY OF TRANSACTIONS BETWEEN COMPANIES AND THE GREATER TRANSPARENCY REQUIREMENTS</a:t>
            </a:r>
            <a:r>
              <a:rPr lang="es-AR" sz="2400" dirty="0" smtClean="0"/>
              <a:t>. THIS HAS THE POTENTIAL TO SIGNIFICANTLY REDUCE THE EFFORT AND TIME THAT TAS INVEST IN TAX AUDITS.</a:t>
            </a:r>
          </a:p>
          <a:p>
            <a:pPr algn="just">
              <a:buFont typeface="Wingdings" panose="05000000000000000000" pitchFamily="2" charset="2"/>
              <a:buChar char="q"/>
            </a:pPr>
            <a:r>
              <a:rPr lang="es-AR" sz="2400" dirty="0" smtClean="0">
                <a:solidFill>
                  <a:srgbClr val="FF0000"/>
                </a:solidFill>
              </a:rPr>
              <a:t>THE TAX AGENCY OF THAILAND </a:t>
            </a:r>
            <a:r>
              <a:rPr lang="es-AR" sz="2400" dirty="0" smtClean="0"/>
              <a:t>IS IMPLEMENTING BLOCKCHAIN IN VAT REFUNDS</a:t>
            </a:r>
            <a:endParaRPr lang="es-AR" sz="2400" dirty="0"/>
          </a:p>
        </p:txBody>
      </p:sp>
      <p:sp>
        <p:nvSpPr>
          <p:cNvPr id="4" name="Marcador de número de diapositiva 3"/>
          <p:cNvSpPr>
            <a:spLocks noGrp="1"/>
          </p:cNvSpPr>
          <p:nvPr>
            <p:ph type="sldNum" sz="quarter" idx="12"/>
          </p:nvPr>
        </p:nvSpPr>
        <p:spPr/>
        <p:txBody>
          <a:bodyPr/>
          <a:lstStyle/>
          <a:p>
            <a:pPr defTabSz="457200"/>
            <a:fld id="{4FAB73BC-B049-4115-A692-8D63A059BFB8}" type="slidenum">
              <a:rPr lang="en-US" smtClean="0"/>
              <a:pPr defTabSz="457200"/>
              <a:t>9</a:t>
            </a:fld>
            <a:endParaRPr lang="en-US" dirty="0"/>
          </a:p>
        </p:txBody>
      </p:sp>
    </p:spTree>
    <p:extLst>
      <p:ext uri="{BB962C8B-B14F-4D97-AF65-F5344CB8AC3E}">
        <p14:creationId xmlns:p14="http://schemas.microsoft.com/office/powerpoint/2010/main" val="1898522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69ffee90-265c-465f-a70b-47d3979e4ae6">AYDW7MS43XSZ-237423774-250698</_dlc_DocId>
    <_dlc_DocIdUrl xmlns="69ffee90-265c-465f-a70b-47d3979e4ae6">
      <Url>https://ciatorg.sharepoint.com/sites/cds/_layouts/15/DocIdRedir.aspx?ID=AYDW7MS43XSZ-237423774-250698</Url>
      <Description>AYDW7MS43XSZ-237423774-250698</Description>
    </_dlc_DocIdUrl>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93CE26772C2AD469CAA27BDAA8EA201" ma:contentTypeVersion="16" ma:contentTypeDescription="Create a new document." ma:contentTypeScope="" ma:versionID="02a45b4c403626aa3fce9c12c034cf91">
  <xsd:schema xmlns:xsd="http://www.w3.org/2001/XMLSchema" xmlns:xs="http://www.w3.org/2001/XMLSchema" xmlns:p="http://schemas.microsoft.com/office/2006/metadata/properties" xmlns:ns1="http://schemas.microsoft.com/sharepoint/v3" xmlns:ns2="69ffee90-265c-465f-a70b-47d3979e4ae6" xmlns:ns3="68a160cd-ed63-4a95-bc0c-59b4fccbeab8" targetNamespace="http://schemas.microsoft.com/office/2006/metadata/properties" ma:root="true" ma:fieldsID="da976bd8580a31a3711bfed3be43ce90" ns1:_="" ns2:_="" ns3:_="">
    <xsd:import namespace="http://schemas.microsoft.com/sharepoint/v3"/>
    <xsd:import namespace="69ffee90-265c-465f-a70b-47d3979e4ae6"/>
    <xsd:import namespace="68a160cd-ed63-4a95-bc0c-59b4fccbeab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2:SharedWithUsers" minOccurs="0"/>
                <xsd:element ref="ns2:SharedWithDetail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ffee90-265c-465f-a70b-47d3979e4ae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a160cd-ed63-4a95-bc0c-59b4fccbeab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19E96B-A1ED-4394-95C4-7682B637B026}">
  <ds:schemaRefs>
    <ds:schemaRef ds:uri="http://purl.org/dc/elements/1.1/"/>
    <ds:schemaRef ds:uri="http://purl.org/dc/terms/"/>
    <ds:schemaRef ds:uri="69ffee90-265c-465f-a70b-47d3979e4ae6"/>
    <ds:schemaRef ds:uri="http://schemas.microsoft.com/sharepoint/v3"/>
    <ds:schemaRef ds:uri="http://schemas.microsoft.com/office/2006/documentManagement/types"/>
    <ds:schemaRef ds:uri="http://schemas.openxmlformats.org/package/2006/metadata/core-properties"/>
    <ds:schemaRef ds:uri="68a160cd-ed63-4a95-bc0c-59b4fccbeab8"/>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7E47C22-0C19-4267-84CC-4ED44B7FEA3D}">
  <ds:schemaRefs>
    <ds:schemaRef ds:uri="http://schemas.microsoft.com/sharepoint/v3/contenttype/forms"/>
  </ds:schemaRefs>
</ds:datastoreItem>
</file>

<file path=customXml/itemProps3.xml><?xml version="1.0" encoding="utf-8"?>
<ds:datastoreItem xmlns:ds="http://schemas.openxmlformats.org/officeDocument/2006/customXml" ds:itemID="{313F499D-8C94-460C-A88F-5B87D821719A}">
  <ds:schemaRefs>
    <ds:schemaRef ds:uri="http://schemas.microsoft.com/sharepoint/events"/>
  </ds:schemaRefs>
</ds:datastoreItem>
</file>

<file path=customXml/itemProps4.xml><?xml version="1.0" encoding="utf-8"?>
<ds:datastoreItem xmlns:ds="http://schemas.openxmlformats.org/officeDocument/2006/customXml" ds:itemID="{FFB43277-1C40-42DD-BF88-4F2CDA99D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ffee90-265c-465f-a70b-47d3979e4ae6"/>
    <ds:schemaRef ds:uri="68a160cd-ed63-4a95-bc0c-59b4fccbea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167</TotalTime>
  <Words>2205</Words>
  <Application>Microsoft Office PowerPoint</Application>
  <PresentationFormat>Panorámica</PresentationFormat>
  <Paragraphs>168</Paragraphs>
  <Slides>28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28</vt:i4>
      </vt:variant>
    </vt:vector>
  </HeadingPairs>
  <TitlesOfParts>
    <vt:vector size="35" baseType="lpstr">
      <vt:lpstr>Arial</vt:lpstr>
      <vt:lpstr>Bitter</vt:lpstr>
      <vt:lpstr>Calibri</vt:lpstr>
      <vt:lpstr>Calibri Light</vt:lpstr>
      <vt:lpstr>Times New Roman</vt:lpstr>
      <vt:lpstr>Wingdings</vt:lpstr>
      <vt:lpstr>Retrospección</vt:lpstr>
      <vt:lpstr>Presentación de PowerPoint</vt:lpstr>
      <vt:lpstr>BACKGROUND</vt:lpstr>
      <vt:lpstr>BLOCKCHAIN  ADVANTAGE FOR TAX ADMINISTRATIONS</vt:lpstr>
      <vt:lpstr>BLOCKCHAIN  ADVANTAGE FOR TAX ADMINISTRATIONS</vt:lpstr>
      <vt:lpstr>BLOCKCHAIN IN TAS </vt:lpstr>
      <vt:lpstr>BLOCKCHAIN IN TAS </vt:lpstr>
      <vt:lpstr>BLOCKCHAIN IN TAS </vt:lpstr>
      <vt:lpstr>BLOCKCHAIN IN TAS </vt:lpstr>
      <vt:lpstr>BLOCKCHAIN IN TAS </vt:lpstr>
      <vt:lpstr>CRYPTOCURRENCIES CHALLENGES FOR TAX ADMINISTRATIONS</vt:lpstr>
      <vt:lpstr>CRYPTOCURRENCIES CONTROL STRATEGY</vt:lpstr>
      <vt:lpstr>CRYPTOCURRENCIES CONTROL STRATEGY</vt:lpstr>
      <vt:lpstr>CRYPTOCURRENCIES BEST PRACTICES</vt:lpstr>
      <vt:lpstr>CRYPTOCURRENCIES BEST PRACTICES</vt:lpstr>
      <vt:lpstr>CRYPTOCURRENCIES BEST PRACTICES</vt:lpstr>
      <vt:lpstr>CRYPTOCURRENCIES BEST PRACTICES</vt:lpstr>
      <vt:lpstr>FINAL IDEAS. RECOMENDATIONS</vt:lpstr>
      <vt:lpstr>FINAL IDEAS. RECOMENDATIONS</vt:lpstr>
      <vt:lpstr>FINAL IDEAS. RECOMENDATIONS</vt:lpstr>
      <vt:lpstr>FINAL IDEAS. RECOMENDATIONS</vt:lpstr>
      <vt:lpstr>FINAL IDEAS. RECOMENDATIONS</vt:lpstr>
      <vt:lpstr>REFERENCES</vt:lpstr>
      <vt:lpstr>REFERENCES</vt:lpstr>
      <vt:lpstr>REFERENCES</vt:lpstr>
      <vt:lpstr>REFERENCES</vt:lpstr>
      <vt:lpstr>REFERENCES</vt:lpstr>
      <vt:lpstr>REFERENCES</vt:lpstr>
      <vt:lpstr>Alfred https://www.ciat.org/team/Alfredo-Collosa s://www.ciat.or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FAISAL SALISU</dc:creator>
  <cp:lastModifiedBy>Usuario de Windows</cp:lastModifiedBy>
  <cp:revision>25</cp:revision>
  <dcterms:created xsi:type="dcterms:W3CDTF">2021-05-26T10:06:39Z</dcterms:created>
  <dcterms:modified xsi:type="dcterms:W3CDTF">2021-08-06T17:34:54Z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0x010100793CE26772C2AD469CAA27BDAA8EA201</vt:lpwstr>
  </property>
  <property fmtid="{D5CDD505-2E9C-101B-9397-08002B2CF9AE}" pid="3" name="_dlc_DocIdItemGuid">
    <vt:lpwstr>669933b9-bb8d-42dd-8896-82b67eaf805d</vt:lpwstr>
  </property>
</Properties>
</file>